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Lst>
  <p:sldSz cy="6858000" cx="12192000"/>
  <p:notesSz cx="6858000" cy="9144000"/>
  <p:embeddedFontLst>
    <p:embeddedFont>
      <p:font typeface="Roboto"/>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2" roundtripDataSignature="AMtx7mjquAOtw09NHrqzkWNgbzAaHdJk1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customschemas.google.com/relationships/presentationmetadata" Target="metadata"/><Relationship Id="rId61" Type="http://schemas.openxmlformats.org/officeDocument/2006/relationships/font" Target="fonts/Roboto-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Roboto-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font" Target="fonts/Roboto-bold.fntdata"/><Relationship Id="rId14" Type="http://schemas.openxmlformats.org/officeDocument/2006/relationships/slide" Target="slides/slide10.xml"/><Relationship Id="rId58" Type="http://schemas.openxmlformats.org/officeDocument/2006/relationships/font" Target="fonts/Roboto-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cd.io/blog/bearing-fault-detection-vibration-analysis/#:~:text=Vibration%20analysis%20is%20a%20widely,issues%2C%20such%20as%20bearing%20faults"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cd.io/blog/bearing-fault-detection-vibration-analysis/#:~:text=Vibration%20analysis%20is%20a%20widely,issues%2C%20such%20as%20bearing%20faults"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cd.io/blog/bearing-fault-detection-vibration-analysis/#:~:text=Vibration%20analysis%20is%20a%20widely,issues%2C%20such%20as%20bearing%20faults"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transformers-lose-to-linear-models-902164ca5974" TargetMode="External"/><Relationship Id="rId3" Type="http://schemas.openxmlformats.org/officeDocument/2006/relationships/hyperlink" Target="https://arxiv.org/abs/2205.13504?source=post_page-----24f6fec5bc30--------------------------------" TargetMode="External"/><Relationship Id="rId4" Type="http://schemas.openxmlformats.org/officeDocument/2006/relationships/hyperlink" Target="https://github.com/yuqinie98/PatchTST" TargetMode="External"/><Relationship Id="rId5" Type="http://schemas.openxmlformats.org/officeDocument/2006/relationships/hyperlink" Target="https://arxiv.org/abs/2211.14730"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linkedin.com/pulse/theory-mind-large-language-models-response-whang-sap-ullman-boland/" TargetMode="External"/><Relationship Id="rId3" Type="http://schemas.openxmlformats.org/officeDocument/2006/relationships/hyperlink" Target="https://www.semanticscholar.org/paper/Theory-of-Mind-May-Have-Spontaneously-Emerged-in-Kosinski/240001463c167d38766915d882f70ef6573c0454"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transformers-lose-to-linear-models-902164ca5974" TargetMode="External"/><Relationship Id="rId3" Type="http://schemas.openxmlformats.org/officeDocument/2006/relationships/hyperlink" Target="https://arxiv.org/abs/2205.13504?source=post_page-----24f6fec5bc30--------------------------------" TargetMode="External"/><Relationship Id="rId4" Type="http://schemas.openxmlformats.org/officeDocument/2006/relationships/hyperlink" Target="https://github.com/yuqinie98/PatchTST" TargetMode="External"/><Relationship Id="rId5" Type="http://schemas.openxmlformats.org/officeDocument/2006/relationships/hyperlink" Target="https://arxiv.org/abs/2211.14730"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karpathy/status/1671587087542530049"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hat.openai.com/c/3038ebbb-bdd7-4dbc-8cb7-3da75d335514" TargetMode="External"/><Relationship Id="rId3" Type="http://schemas.openxmlformats.org/officeDocument/2006/relationships/hyperlink" Target="https://chat.openai.com/c/daabb745-8976-41df-afdf-0cae08f8c690"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mazon.com/Generative-Deep-Learning-Teaching-Machines/dp/1098134184/ref=sr_1_1?crid=3U9VNY3Y5P8BW&amp;keywords=generative+deep+learning%2C+2nd&amp;qid=1694965273&amp;sprefix=generative+deep+learning%2C+2nd%2Caps%2C82&amp;sr=8-1"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vanderschaarlab/synthcity/tree/main"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AlexanderVNikitin/tsgm"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ssets.amazon.science/bc/82/da6620c14669867370e6fd08fc64/c-gats-conditional-generation-of-anomalous-time-series.pdf" TargetMode="External"/><Relationship Id="rId3" Type="http://schemas.openxmlformats.org/officeDocument/2006/relationships/hyperlink" Target="https://openreview.net/forum?id=7tMRd6-5lPw"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ssets.amazon.science/bc/82/da6620c14669867370e6fd08fc64/c-gats-conditional-generation-of-anomalous-time-series.pdf" TargetMode="External"/><Relationship Id="rId3" Type="http://schemas.openxmlformats.org/officeDocument/2006/relationships/hyperlink" Target="https://openreview.net/forum?id=7tMRd6-5lPw"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2307.00754.pdf"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ssets.amazon.science/bc/82/da6620c14669867370e6fd08fc64/c-gats-conditional-generation-of-anomalous-time-series.pdf" TargetMode="External"/><Relationship Id="rId3" Type="http://schemas.openxmlformats.org/officeDocument/2006/relationships/hyperlink" Target="https://openreview.net/forum?id=7tMRd6-5lPw"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2307.00754.pdf"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2307.12667.pdf"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2302.02173.pdf"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2302.02173.pdf"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2302.02173.pdf"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2302.02173.pdf" TargetMode="Externa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2302.02173.pdf"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ciencedirect.com/science/article/pii/S092523122300499X"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karpathy/status/1671587087542530049"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81fb67a6e6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g281fb67a6e6_0_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9" name="Google Shape;159;g281fb67a6e6_0_9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820c73e7b5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g2820c73e7b5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6" name="Google Shape;166;g2820c73e7b5_0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81fb67a6e6_0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g281fb67a6e6_0_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u="sng">
                <a:solidFill>
                  <a:schemeClr val="hlink"/>
                </a:solidFill>
                <a:hlinkClick r:id="rId2"/>
              </a:rPr>
              <a:t>https://ncd.io/blog/bearing-fault-detection-vibration-analysis/#:~:text=Vibration%20analysis%20is%20a%20widely,issues%2C%20such%20as%20bearing%20faults</a:t>
            </a:r>
            <a:r>
              <a:rPr lang="en-US"/>
              <a:t> </a:t>
            </a:r>
            <a:endParaRPr/>
          </a:p>
        </p:txBody>
      </p:sp>
      <p:sp>
        <p:nvSpPr>
          <p:cNvPr id="173" name="Google Shape;173;g281fb67a6e6_0_9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81fb67a6e6_0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g281fb67a6e6_0_1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u="sng">
                <a:solidFill>
                  <a:schemeClr val="hlink"/>
                </a:solidFill>
                <a:hlinkClick r:id="rId2"/>
              </a:rPr>
              <a:t>https://ncd.io/blog/bearing-fault-detection-vibration-analysis/#:~:text=Vibration%20analysis%20is%20a%20widely,issues%2C%20such%20as%20bearing%20faults</a:t>
            </a:r>
            <a:r>
              <a:rPr lang="en-US"/>
              <a:t> </a:t>
            </a:r>
            <a:endParaRPr/>
          </a:p>
        </p:txBody>
      </p:sp>
      <p:sp>
        <p:nvSpPr>
          <p:cNvPr id="181" name="Google Shape;181;g281fb67a6e6_0_10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81fb67a6e6_0_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g281fb67a6e6_0_1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3" name="Google Shape;193;g281fb67a6e6_0_1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81fb67a6e6_0_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g281fb67a6e6_0_1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https://sensemore.io/envelope-analysis/#:~:text=Envelope%20analysis%2C%20sometimes%20referred%20to,frictional%20forces%20produced%20by%20bearings</a:t>
            </a:r>
            <a:endParaRPr/>
          </a:p>
        </p:txBody>
      </p:sp>
      <p:sp>
        <p:nvSpPr>
          <p:cNvPr id="199" name="Google Shape;199;g281fb67a6e6_0_1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81fb67a6e6_0_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 name="Google Shape;205;g281fb67a6e6_0_1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6" name="Google Shape;206;g281fb67a6e6_0_1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81fb67a6e6_0_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 name="Google Shape;214;g281fb67a6e6_0_1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u="sng">
                <a:solidFill>
                  <a:schemeClr val="hlink"/>
                </a:solidFill>
                <a:hlinkClick r:id="rId2"/>
              </a:rPr>
              <a:t>https://ncd.io/blog/bearing-fault-detection-vibration-analysis/#:~:text=Vibration%20analysis%20is%20a%20widely,issues%2C%20such%20as%20bearing%20faults</a:t>
            </a:r>
            <a:r>
              <a:rPr lang="en-US"/>
              <a:t> </a:t>
            </a:r>
            <a:endParaRPr/>
          </a:p>
        </p:txBody>
      </p:sp>
      <p:sp>
        <p:nvSpPr>
          <p:cNvPr id="215" name="Google Shape;215;g281fb67a6e6_0_1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81fb67a6e6_0_2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 name="Google Shape;221;g281fb67a6e6_0_2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2" name="Google Shape;222;g281fb67a6e6_0_2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7f76ab0d22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 name="Google Shape;228;g27f76ab0d22_0_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u="sng">
                <a:solidFill>
                  <a:schemeClr val="hlink"/>
                </a:solidFill>
                <a:latin typeface="Arial"/>
                <a:ea typeface="Arial"/>
                <a:cs typeface="Arial"/>
                <a:sym typeface="Arial"/>
                <a:hlinkClick r:id="rId2"/>
              </a:rPr>
              <a:t>Do Transformers Lose to Linear Models? | by Nakul Upadhya | Towards Data Science</a:t>
            </a:r>
            <a:endParaRPr/>
          </a:p>
          <a:p>
            <a:pPr indent="0" lvl="0" marL="0" rtl="0" algn="l">
              <a:lnSpc>
                <a:spcPct val="100000"/>
              </a:lnSpc>
              <a:spcBef>
                <a:spcPts val="0"/>
              </a:spcBef>
              <a:spcAft>
                <a:spcPts val="0"/>
              </a:spcAft>
              <a:buSzPts val="1400"/>
              <a:buNone/>
            </a:pPr>
            <a:r>
              <a:rPr lang="en-US" sz="1100" u="sng">
                <a:solidFill>
                  <a:schemeClr val="hlink"/>
                </a:solidFill>
                <a:latin typeface="Arial"/>
                <a:ea typeface="Arial"/>
                <a:cs typeface="Arial"/>
                <a:sym typeface="Arial"/>
                <a:hlinkClick r:id="rId3"/>
              </a:rPr>
              <a:t>[2205.13504] Are Transformers Effective for Time Series Forecasting? (arxiv.org)</a:t>
            </a:r>
            <a:endParaRPr/>
          </a:p>
          <a:p>
            <a:pPr indent="0" lvl="0" marL="0" rtl="0" algn="l">
              <a:lnSpc>
                <a:spcPct val="100000"/>
              </a:lnSpc>
              <a:spcBef>
                <a:spcPts val="0"/>
              </a:spcBef>
              <a:spcAft>
                <a:spcPts val="0"/>
              </a:spcAft>
              <a:buSzPts val="1400"/>
              <a:buNone/>
            </a:pPr>
            <a:r>
              <a:rPr lang="en-US" sz="1100" u="sng">
                <a:solidFill>
                  <a:schemeClr val="hlink"/>
                </a:solidFill>
                <a:latin typeface="Arial"/>
                <a:ea typeface="Arial"/>
                <a:cs typeface="Arial"/>
                <a:sym typeface="Arial"/>
                <a:hlinkClick r:id="rId4"/>
              </a:rPr>
              <a:t>yuqinie98/PatchTST: An offical implementation of PatchTST: "A Time Series is Worth 64 Words: Long-term Forecasting with Transformers." (ICLR 2023) https://arxiv.org/abs/2211.14730 (github.com)</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sz="1100" u="sng">
                <a:solidFill>
                  <a:schemeClr val="hlink"/>
                </a:solidFill>
                <a:latin typeface="Arial"/>
                <a:ea typeface="Arial"/>
                <a:cs typeface="Arial"/>
                <a:sym typeface="Arial"/>
                <a:hlinkClick r:id="rId5"/>
              </a:rPr>
              <a:t>[2211.14730] A Time Series is Worth 64 Words: Long-term Forecasting with Transformers (arxiv.org)</a:t>
            </a:r>
            <a:endParaRPr/>
          </a:p>
          <a:p>
            <a:pPr indent="0" lvl="0" marL="0" rtl="0" algn="l">
              <a:lnSpc>
                <a:spcPct val="100000"/>
              </a:lnSpc>
              <a:spcBef>
                <a:spcPts val="0"/>
              </a:spcBef>
              <a:spcAft>
                <a:spcPts val="0"/>
              </a:spcAft>
              <a:buSzPts val="1400"/>
              <a:buNone/>
            </a:pPr>
            <a:r>
              <a:t/>
            </a:r>
            <a:endParaRPr/>
          </a:p>
        </p:txBody>
      </p:sp>
      <p:sp>
        <p:nvSpPr>
          <p:cNvPr id="229" name="Google Shape;229;g27f76ab0d22_0_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81fb67a6e6_0_2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g281fb67a6e6_0_2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 name="Google Shape;99;g281fb67a6e6_0_28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81fb67a6e6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g281fb67a6e6_0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7" name="Google Shape;237;g281fb67a6e6_0_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4" name="Google Shape;24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81fb67a6e6_0_2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g281fb67a6e6_0_2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3" name="Google Shape;253;g281fb67a6e6_0_2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81fb67a6e6_0_2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g281fb67a6e6_0_2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0" name="Google Shape;260;g281fb67a6e6_0_2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81fb67a6e6_0_2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g281fb67a6e6_0_2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u="sng">
                <a:solidFill>
                  <a:schemeClr val="hlink"/>
                </a:solidFill>
                <a:hlinkClick r:id="rId2"/>
              </a:rPr>
              <a:t>(62) Theory of Mind in Large Language Models: A Response to Whang, Sap, and Ullman | LinkedIn</a:t>
            </a:r>
            <a:endParaRPr/>
          </a:p>
          <a:p>
            <a:pPr indent="0" lvl="0" marL="0" rtl="0" algn="l">
              <a:lnSpc>
                <a:spcPct val="100000"/>
              </a:lnSpc>
              <a:spcBef>
                <a:spcPts val="0"/>
              </a:spcBef>
              <a:spcAft>
                <a:spcPts val="0"/>
              </a:spcAft>
              <a:buSzPts val="1400"/>
              <a:buNone/>
            </a:pPr>
            <a:r>
              <a:rPr lang="en-US" u="sng">
                <a:solidFill>
                  <a:schemeClr val="hlink"/>
                </a:solidFill>
                <a:hlinkClick r:id="rId3"/>
              </a:rPr>
              <a:t>[PDF] Theory of Mind May Have Spontaneously Emerged in Large Language Models | Semantic Scholar</a:t>
            </a:r>
            <a:endParaRPr/>
          </a:p>
        </p:txBody>
      </p:sp>
      <p:sp>
        <p:nvSpPr>
          <p:cNvPr id="267" name="Google Shape;267;g281fb67a6e6_0_2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81fb67a6e6_0_2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81fb67a6e6_0_2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g281fb67a6e6_0_2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7f76ab0d22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g27f76ab0d22_0_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2" name="Google Shape;282;g27f76ab0d22_0_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820c73e7b5_3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g2820c73e7b5_3_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u="sng">
                <a:solidFill>
                  <a:schemeClr val="hlink"/>
                </a:solidFill>
                <a:latin typeface="Arial"/>
                <a:ea typeface="Arial"/>
                <a:cs typeface="Arial"/>
                <a:sym typeface="Arial"/>
                <a:hlinkClick r:id="rId2"/>
              </a:rPr>
              <a:t>Do Transformers Lose to Linear Models? | by Nakul Upadhya | Towards Data Science</a:t>
            </a:r>
            <a:endParaRPr/>
          </a:p>
          <a:p>
            <a:pPr indent="0" lvl="0" marL="0" rtl="0" algn="l">
              <a:lnSpc>
                <a:spcPct val="100000"/>
              </a:lnSpc>
              <a:spcBef>
                <a:spcPts val="0"/>
              </a:spcBef>
              <a:spcAft>
                <a:spcPts val="0"/>
              </a:spcAft>
              <a:buSzPts val="1400"/>
              <a:buNone/>
            </a:pPr>
            <a:r>
              <a:rPr lang="en-US" sz="1100" u="sng">
                <a:solidFill>
                  <a:schemeClr val="hlink"/>
                </a:solidFill>
                <a:latin typeface="Arial"/>
                <a:ea typeface="Arial"/>
                <a:cs typeface="Arial"/>
                <a:sym typeface="Arial"/>
                <a:hlinkClick r:id="rId3"/>
              </a:rPr>
              <a:t>[2205.13504] Are Transformers Effective for Time Series Forecasting? (arxiv.org)</a:t>
            </a:r>
            <a:endParaRPr/>
          </a:p>
          <a:p>
            <a:pPr indent="0" lvl="0" marL="0" rtl="0" algn="l">
              <a:lnSpc>
                <a:spcPct val="100000"/>
              </a:lnSpc>
              <a:spcBef>
                <a:spcPts val="0"/>
              </a:spcBef>
              <a:spcAft>
                <a:spcPts val="0"/>
              </a:spcAft>
              <a:buSzPts val="1400"/>
              <a:buNone/>
            </a:pPr>
            <a:r>
              <a:rPr lang="en-US" sz="1100" u="sng">
                <a:solidFill>
                  <a:schemeClr val="hlink"/>
                </a:solidFill>
                <a:latin typeface="Arial"/>
                <a:ea typeface="Arial"/>
                <a:cs typeface="Arial"/>
                <a:sym typeface="Arial"/>
                <a:hlinkClick r:id="rId4"/>
              </a:rPr>
              <a:t>yuqinie98/PatchTST: An offical implementation of PatchTST: "A Time Series is Worth 64 Words: Long-term Forecasting with Transformers." (ICLR 2023) https://arxiv.org/abs/2211.14730 (github.com)</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sz="1100" u="sng">
                <a:solidFill>
                  <a:schemeClr val="hlink"/>
                </a:solidFill>
                <a:latin typeface="Arial"/>
                <a:ea typeface="Arial"/>
                <a:cs typeface="Arial"/>
                <a:sym typeface="Arial"/>
                <a:hlinkClick r:id="rId5"/>
              </a:rPr>
              <a:t>[2211.14730] A Time Series is Worth 64 Words: Long-term Forecasting with Transformers (arxiv.org)</a:t>
            </a:r>
            <a:endParaRPr/>
          </a:p>
          <a:p>
            <a:pPr indent="0" lvl="0" marL="0" rtl="0" algn="l">
              <a:lnSpc>
                <a:spcPct val="100000"/>
              </a:lnSpc>
              <a:spcBef>
                <a:spcPts val="0"/>
              </a:spcBef>
              <a:spcAft>
                <a:spcPts val="0"/>
              </a:spcAft>
              <a:buSzPts val="1400"/>
              <a:buNone/>
            </a:pPr>
            <a:r>
              <a:t/>
            </a:r>
            <a:endParaRPr/>
          </a:p>
        </p:txBody>
      </p:sp>
      <p:sp>
        <p:nvSpPr>
          <p:cNvPr id="290" name="Google Shape;290;g2820c73e7b5_3_8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820c73e7b5_3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 name="Google Shape;297;g2820c73e7b5_3_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u="sng">
                <a:solidFill>
                  <a:schemeClr val="hlink"/>
                </a:solidFill>
                <a:latin typeface="Arial"/>
                <a:ea typeface="Arial"/>
                <a:cs typeface="Arial"/>
                <a:sym typeface="Arial"/>
                <a:hlinkClick r:id="rId2"/>
              </a:rPr>
              <a:t>(15) Andrej Karpathy on X: ""Textbooks Are All You Need" is making rounds: https://t.co/TVdsiTsS2B reminding me of my earlier tweet :). TinyStories is also an inspiring read: https://t.co/iULz3UHi0E We'll probably see a lot more creative "scaling down" work: prioritizing data quality and diversity over…" / X (twitter.com)</a:t>
            </a:r>
            <a:endParaRPr/>
          </a:p>
        </p:txBody>
      </p:sp>
      <p:sp>
        <p:nvSpPr>
          <p:cNvPr id="298" name="Google Shape;298;g2820c73e7b5_3_9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820c73e7b5_3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 name="Google Shape;304;g2820c73e7b5_3_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u="sng">
                <a:solidFill>
                  <a:schemeClr val="hlink"/>
                </a:solidFill>
                <a:latin typeface="Arial"/>
                <a:ea typeface="Arial"/>
                <a:cs typeface="Arial"/>
                <a:sym typeface="Arial"/>
                <a:hlinkClick r:id="rId2"/>
              </a:rPr>
              <a:t>5kHz Amplitude 1 Sine Wave (openai.com)</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sz="1100" u="sng">
                <a:solidFill>
                  <a:schemeClr val="hlink"/>
                </a:solidFill>
                <a:latin typeface="Arial"/>
                <a:ea typeface="Arial"/>
                <a:cs typeface="Arial"/>
                <a:sym typeface="Arial"/>
                <a:hlinkClick r:id="rId3"/>
              </a:rPr>
              <a:t>Failing Bearing PSD Characteristics (openai.com)</a:t>
            </a:r>
            <a:endParaRPr/>
          </a:p>
          <a:p>
            <a:pPr indent="0" lvl="0" marL="0" rtl="0" algn="l">
              <a:lnSpc>
                <a:spcPct val="100000"/>
              </a:lnSpc>
              <a:spcBef>
                <a:spcPts val="0"/>
              </a:spcBef>
              <a:spcAft>
                <a:spcPts val="0"/>
              </a:spcAft>
              <a:buSzPts val="1400"/>
              <a:buNone/>
            </a:pPr>
            <a:r>
              <a:t/>
            </a:r>
            <a:endParaRPr/>
          </a:p>
        </p:txBody>
      </p:sp>
      <p:sp>
        <p:nvSpPr>
          <p:cNvPr id="305" name="Google Shape;305;g2820c73e7b5_3_9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81fb67a6e6_0_2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81fb67a6e6_0_2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g281fb67a6e6_0_2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7f76ab0d22_0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1" name="Google Shape;311;g27f76ab0d22_0_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2" name="Google Shape;312;g27f76ab0d22_0_9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7f76ab0d22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 name="Google Shape;318;g27f76ab0d22_0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https://arxiv.org/pdf/2002.12478.pdf</a:t>
            </a:r>
            <a:endParaRPr/>
          </a:p>
        </p:txBody>
      </p:sp>
      <p:sp>
        <p:nvSpPr>
          <p:cNvPr id="319" name="Google Shape;319;g27f76ab0d22_0_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7f76ab0d22_0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 name="Google Shape;325;g27f76ab0d22_0_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u="sng">
                <a:solidFill>
                  <a:schemeClr val="hlink"/>
                </a:solidFill>
                <a:hlinkClick r:id="rId2"/>
              </a:rPr>
              <a:t>https://www.amazon.com/Generative-Deep-Learning-Teaching-Machines/dp/1098134184/ref=sr_1_1?crid=3U9VNY3Y5P8BW&amp;keywords=generative+deep+learning%2C+2nd&amp;qid=1694965273&amp;sprefix=generative+deep+learning%2C+2nd%2Caps%2C82&amp;sr=8-1</a:t>
            </a:r>
            <a:r>
              <a:rPr lang="en-US"/>
              <a:t> </a:t>
            </a:r>
            <a:endParaRPr/>
          </a:p>
        </p:txBody>
      </p:sp>
      <p:sp>
        <p:nvSpPr>
          <p:cNvPr id="326" name="Google Shape;326;g27f76ab0d22_0_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822aaeba1e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822aaeba1e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g2822aaeba1e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822aaeba1e_2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822aaeba1e_2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100">
                <a:latin typeface="Arial"/>
                <a:ea typeface="Arial"/>
                <a:cs typeface="Arial"/>
                <a:sym typeface="Arial"/>
              </a:rPr>
              <a:t>Github (20230912) </a:t>
            </a:r>
            <a:r>
              <a:rPr lang="en-US" sz="1100" u="sng">
                <a:solidFill>
                  <a:srgbClr val="1155CC"/>
                </a:solidFill>
                <a:latin typeface="Arial"/>
                <a:ea typeface="Arial"/>
                <a:cs typeface="Arial"/>
                <a:sym typeface="Arial"/>
                <a:hlinkClick r:id="rId2">
                  <a:extLst>
                    <a:ext uri="{A12FA001-AC4F-418D-AE19-62706E023703}">
                      <ahyp:hlinkClr val="tx"/>
                    </a:ext>
                  </a:extLst>
                </a:hlinkClick>
              </a:rPr>
              <a:t>vanderschaarlab/synthcity: A library for generating and evaluating synthetic tabular data for privacy, fairness and data augmentation. (github.com)</a:t>
            </a:r>
            <a:r>
              <a:rPr lang="en-US" sz="1100">
                <a:latin typeface="Arial"/>
                <a:ea typeface="Arial"/>
                <a:cs typeface="Arial"/>
                <a:sym typeface="Arial"/>
              </a:rPr>
              <a:t>	</a:t>
            </a:r>
            <a:endParaRPr sz="2800"/>
          </a:p>
          <a:p>
            <a:pPr indent="0" lvl="0" marL="0" rtl="0" algn="l">
              <a:spcBef>
                <a:spcPts val="0"/>
              </a:spcBef>
              <a:spcAft>
                <a:spcPts val="0"/>
              </a:spcAft>
              <a:buNone/>
            </a:pPr>
            <a:r>
              <a:t/>
            </a:r>
            <a:endParaRPr/>
          </a:p>
        </p:txBody>
      </p:sp>
      <p:sp>
        <p:nvSpPr>
          <p:cNvPr id="340" name="Google Shape;340;g2822aaeba1e_2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822aaeba1e_2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822aaeba1e_2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g2822aaeba1e_2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822aaeba1e_2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822aaeba1e_2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u="sng">
                <a:solidFill>
                  <a:schemeClr val="hlink"/>
                </a:solidFill>
                <a:latin typeface="Arial"/>
                <a:ea typeface="Arial"/>
                <a:cs typeface="Arial"/>
                <a:sym typeface="Arial"/>
                <a:hlinkClick r:id="rId2"/>
              </a:rPr>
              <a:t>AlexanderVNikitin/tsgm: Generative modeling of synthetic time series data and time series augmentations (github.com)</a:t>
            </a:r>
            <a:endParaRPr/>
          </a:p>
        </p:txBody>
      </p:sp>
      <p:sp>
        <p:nvSpPr>
          <p:cNvPr id="355" name="Google Shape;355;g2822aaeba1e_2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822aaeba1e_2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822aaeba1e_2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g2822aaeba1e_2_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822aaeba1e_2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822aaeba1e_2_1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g2822aaeba1e_2_1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820c73e7b5_3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820c73e7b5_3_1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g2820c73e7b5_3_10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820c73e7b5_3_2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g2820c73e7b5_3_2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 name="Google Shape;113;g2820c73e7b5_3_2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820c73e7b5_3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3" name="Google Shape;383;g2820c73e7b5_3_1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u="sng">
                <a:solidFill>
                  <a:schemeClr val="hlink"/>
                </a:solidFill>
                <a:latin typeface="Arial"/>
                <a:ea typeface="Arial"/>
                <a:cs typeface="Arial"/>
                <a:sym typeface="Arial"/>
                <a:hlinkClick r:id="rId2"/>
              </a:rPr>
              <a:t>c-gats-conditional-generation-of-anomalous-time-series.pdf (amazon.science)</a:t>
            </a:r>
            <a:endParaRPr/>
          </a:p>
          <a:p>
            <a:pPr indent="0" lvl="0" marL="0" rtl="0" algn="l">
              <a:lnSpc>
                <a:spcPct val="100000"/>
              </a:lnSpc>
              <a:spcBef>
                <a:spcPts val="0"/>
              </a:spcBef>
              <a:spcAft>
                <a:spcPts val="0"/>
              </a:spcAft>
              <a:buSzPts val="1400"/>
              <a:buNone/>
            </a:pPr>
            <a:r>
              <a:rPr lang="en-US" sz="1100" u="sng">
                <a:solidFill>
                  <a:schemeClr val="hlink"/>
                </a:solidFill>
                <a:latin typeface="Arial"/>
                <a:ea typeface="Arial"/>
                <a:cs typeface="Arial"/>
                <a:sym typeface="Arial"/>
                <a:hlinkClick r:id="rId3"/>
              </a:rPr>
              <a:t>C-GATS: Conditional Generation of Anomalous Time Series | OpenReview</a:t>
            </a:r>
            <a:r>
              <a:rPr lang="en-US"/>
              <a:t> </a:t>
            </a:r>
            <a:endParaRPr/>
          </a:p>
        </p:txBody>
      </p:sp>
      <p:sp>
        <p:nvSpPr>
          <p:cNvPr id="384" name="Google Shape;384;g2820c73e7b5_3_1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820c73e7b5_3_2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820c73e7b5_3_2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u="sng">
                <a:solidFill>
                  <a:schemeClr val="hlink"/>
                </a:solidFill>
                <a:latin typeface="Arial"/>
                <a:ea typeface="Arial"/>
                <a:cs typeface="Arial"/>
                <a:sym typeface="Arial"/>
                <a:hlinkClick r:id="rId2"/>
              </a:rPr>
              <a:t>c-gats-conditional-generation-of-anomalous-time-series.pdf (amazon.science)</a:t>
            </a:r>
            <a:endParaRPr/>
          </a:p>
          <a:p>
            <a:pPr indent="0" lvl="0" marL="0" rtl="0" algn="l">
              <a:spcBef>
                <a:spcPts val="0"/>
              </a:spcBef>
              <a:spcAft>
                <a:spcPts val="0"/>
              </a:spcAft>
              <a:buNone/>
            </a:pPr>
            <a:r>
              <a:rPr lang="en-US" sz="1100" u="sng">
                <a:solidFill>
                  <a:schemeClr val="hlink"/>
                </a:solidFill>
                <a:latin typeface="Arial"/>
                <a:ea typeface="Arial"/>
                <a:cs typeface="Arial"/>
                <a:sym typeface="Arial"/>
                <a:hlinkClick r:id="rId3"/>
              </a:rPr>
              <a:t>C-GATS: Conditional Generation of Anomalous Time Series | OpenReview</a:t>
            </a:r>
            <a:r>
              <a:rPr lang="en-US"/>
              <a:t> </a:t>
            </a:r>
            <a:endParaRPr/>
          </a:p>
        </p:txBody>
      </p:sp>
      <p:sp>
        <p:nvSpPr>
          <p:cNvPr id="392" name="Google Shape;392;g2820c73e7b5_3_2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820c73e7b5_3_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8" name="Google Shape;398;g2820c73e7b5_3_1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u="sng">
                <a:solidFill>
                  <a:schemeClr val="hlink"/>
                </a:solidFill>
                <a:latin typeface="Arial"/>
                <a:ea typeface="Arial"/>
                <a:cs typeface="Arial"/>
                <a:sym typeface="Arial"/>
                <a:hlinkClick r:id="rId2"/>
              </a:rPr>
              <a:t>ImDiffusion: Imputed Diffusion Models for Multivariate Time Series Anomaly Detection (arxiv.org)</a:t>
            </a:r>
            <a:endParaRPr/>
          </a:p>
        </p:txBody>
      </p:sp>
      <p:sp>
        <p:nvSpPr>
          <p:cNvPr id="399" name="Google Shape;399;g2820c73e7b5_3_1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820c73e7b5_3_3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820c73e7b5_3_3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u="sng">
                <a:solidFill>
                  <a:schemeClr val="hlink"/>
                </a:solidFill>
                <a:latin typeface="Arial"/>
                <a:ea typeface="Arial"/>
                <a:cs typeface="Arial"/>
                <a:sym typeface="Arial"/>
                <a:hlinkClick r:id="rId2"/>
              </a:rPr>
              <a:t>c-gats-conditional-generation-of-anomalous-time-series.pdf (amazon.science)</a:t>
            </a:r>
            <a:endParaRPr/>
          </a:p>
          <a:p>
            <a:pPr indent="0" lvl="0" marL="0" rtl="0" algn="l">
              <a:spcBef>
                <a:spcPts val="0"/>
              </a:spcBef>
              <a:spcAft>
                <a:spcPts val="0"/>
              </a:spcAft>
              <a:buNone/>
            </a:pPr>
            <a:r>
              <a:rPr lang="en-US" sz="1100" u="sng">
                <a:solidFill>
                  <a:schemeClr val="hlink"/>
                </a:solidFill>
                <a:latin typeface="Arial"/>
                <a:ea typeface="Arial"/>
                <a:cs typeface="Arial"/>
                <a:sym typeface="Arial"/>
                <a:hlinkClick r:id="rId3"/>
              </a:rPr>
              <a:t>C-GATS: Conditional Generation of Anomalous Time Series | OpenReview</a:t>
            </a:r>
            <a:r>
              <a:rPr lang="en-US"/>
              <a:t> </a:t>
            </a:r>
            <a:endParaRPr/>
          </a:p>
        </p:txBody>
      </p:sp>
      <p:sp>
        <p:nvSpPr>
          <p:cNvPr id="407" name="Google Shape;407;g2820c73e7b5_3_3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820c73e7b5_3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2" name="Google Shape;412;g2820c73e7b5_3_1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u="sng">
                <a:solidFill>
                  <a:schemeClr val="hlink"/>
                </a:solidFill>
                <a:latin typeface="Arial"/>
                <a:ea typeface="Arial"/>
                <a:cs typeface="Arial"/>
                <a:sym typeface="Arial"/>
                <a:hlinkClick r:id="rId2"/>
              </a:rPr>
              <a:t>ImDiffusion: Imputed Diffusion Models for Multivariate Time Series Anomaly Detection (arxiv.org)</a:t>
            </a:r>
            <a:endParaRPr/>
          </a:p>
        </p:txBody>
      </p:sp>
      <p:sp>
        <p:nvSpPr>
          <p:cNvPr id="413" name="Google Shape;413;g2820c73e7b5_3_1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820c73e7b5_3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9" name="Google Shape;419;g2820c73e7b5_3_1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u="sng">
                <a:solidFill>
                  <a:schemeClr val="hlink"/>
                </a:solidFill>
                <a:hlinkClick r:id="rId2"/>
              </a:rPr>
              <a:t>https://arxiv.org/pdf/2307.12667.pdf</a:t>
            </a:r>
            <a:endParaRPr/>
          </a:p>
          <a:p>
            <a:pPr indent="0" lvl="0" marL="0" rtl="0" algn="l">
              <a:lnSpc>
                <a:spcPct val="100000"/>
              </a:lnSpc>
              <a:spcBef>
                <a:spcPts val="0"/>
              </a:spcBef>
              <a:spcAft>
                <a:spcPts val="0"/>
              </a:spcAft>
              <a:buSzPts val="1400"/>
              <a:buNone/>
            </a:pPr>
            <a:r>
              <a:t/>
            </a:r>
            <a:endParaRPr/>
          </a:p>
        </p:txBody>
      </p:sp>
      <p:sp>
        <p:nvSpPr>
          <p:cNvPr id="420" name="Google Shape;420;g2820c73e7b5_3_1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820c73e7b5_3_3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7" name="Google Shape;427;g2820c73e7b5_3_3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8" name="Google Shape;428;g2820c73e7b5_3_3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820c73e7b5_3_3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4" name="Google Shape;434;g2820c73e7b5_3_3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u="sng">
                <a:solidFill>
                  <a:schemeClr val="hlink"/>
                </a:solidFill>
                <a:latin typeface="Arial"/>
                <a:ea typeface="Arial"/>
                <a:cs typeface="Arial"/>
                <a:sym typeface="Arial"/>
                <a:hlinkClick r:id="rId2"/>
              </a:rPr>
              <a:t>A Survey on Deep Learning based Time Series Analysis with Frequency Transformation (arxiv.org)</a:t>
            </a:r>
            <a:endParaRPr/>
          </a:p>
        </p:txBody>
      </p:sp>
      <p:sp>
        <p:nvSpPr>
          <p:cNvPr id="435" name="Google Shape;435;g2820c73e7b5_3_3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820c73e7b5_3_3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2" name="Google Shape;442;g2820c73e7b5_3_3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u="sng">
                <a:solidFill>
                  <a:schemeClr val="hlink"/>
                </a:solidFill>
                <a:latin typeface="Arial"/>
                <a:ea typeface="Arial"/>
                <a:cs typeface="Arial"/>
                <a:sym typeface="Arial"/>
                <a:hlinkClick r:id="rId2"/>
              </a:rPr>
              <a:t>A Survey on Deep Learning based Time Series Analysis with Frequency Transformation (arxiv.org)</a:t>
            </a:r>
            <a:endParaRPr/>
          </a:p>
        </p:txBody>
      </p:sp>
      <p:sp>
        <p:nvSpPr>
          <p:cNvPr id="443" name="Google Shape;443;g2820c73e7b5_3_3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820c73e7b5_3_3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8" name="Google Shape;448;g2820c73e7b5_3_3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u="sng">
                <a:solidFill>
                  <a:schemeClr val="hlink"/>
                </a:solidFill>
                <a:latin typeface="Arial"/>
                <a:ea typeface="Arial"/>
                <a:cs typeface="Arial"/>
                <a:sym typeface="Arial"/>
                <a:hlinkClick r:id="rId2"/>
              </a:rPr>
              <a:t>A Survey on Deep Learning based Time Series Analysis with Frequency Transformation (arxiv.org)</a:t>
            </a:r>
            <a:endParaRPr/>
          </a:p>
        </p:txBody>
      </p:sp>
      <p:sp>
        <p:nvSpPr>
          <p:cNvPr id="449" name="Google Shape;449;g2820c73e7b5_3_3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820c73e7b5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 name="Google Shape;119;g2820c73e7b5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 name="Google Shape;120;g2820c73e7b5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820c73e7b5_3_3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6" name="Google Shape;456;g2820c73e7b5_3_3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u="sng">
                <a:solidFill>
                  <a:schemeClr val="hlink"/>
                </a:solidFill>
                <a:latin typeface="Arial"/>
                <a:ea typeface="Arial"/>
                <a:cs typeface="Arial"/>
                <a:sym typeface="Arial"/>
                <a:hlinkClick r:id="rId2"/>
              </a:rPr>
              <a:t>A Survey on Deep Learning based Time Series Analysis with Frequency Transformation (arxiv.org)</a:t>
            </a:r>
            <a:endParaRPr/>
          </a:p>
        </p:txBody>
      </p:sp>
      <p:sp>
        <p:nvSpPr>
          <p:cNvPr id="457" name="Google Shape;457;g2820c73e7b5_3_3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820c73e7b5_3_3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5" name="Google Shape;465;g2820c73e7b5_3_3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u="sng">
                <a:solidFill>
                  <a:schemeClr val="hlink"/>
                </a:solidFill>
                <a:latin typeface="Arial"/>
                <a:ea typeface="Arial"/>
                <a:cs typeface="Arial"/>
                <a:sym typeface="Arial"/>
                <a:hlinkClick r:id="rId2"/>
              </a:rPr>
              <a:t>A Survey on Deep Learning based Time Series Analysis with Frequency Transformation (arxiv.org)</a:t>
            </a:r>
            <a:endParaRPr/>
          </a:p>
        </p:txBody>
      </p:sp>
      <p:sp>
        <p:nvSpPr>
          <p:cNvPr id="466" name="Google Shape;466;g2820c73e7b5_3_3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820c73e7b5_3_3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3" name="Google Shape;473;g2820c73e7b5_3_3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4" name="Google Shape;474;g2820c73e7b5_3_3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820c73e7b5_3_3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9" name="Google Shape;479;g2820c73e7b5_3_3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0" name="Google Shape;480;g2820c73e7b5_3_3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81fb67a6e6_0_2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g281fb67a6e6_0_2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u="sng">
                <a:solidFill>
                  <a:schemeClr val="hlink"/>
                </a:solidFill>
                <a:latin typeface="Arial"/>
                <a:ea typeface="Arial"/>
                <a:cs typeface="Arial"/>
                <a:sym typeface="Arial"/>
                <a:hlinkClick r:id="rId2"/>
              </a:rPr>
              <a:t>Exploring the association between time series features and forecasting by temporal aggregation using machine learning - ScienceDirect</a:t>
            </a:r>
            <a:r>
              <a:rPr lang="en-US"/>
              <a:t> </a:t>
            </a:r>
            <a:endParaRPr/>
          </a:p>
        </p:txBody>
      </p:sp>
      <p:sp>
        <p:nvSpPr>
          <p:cNvPr id="127" name="Google Shape;127;g281fb67a6e6_0_2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805e42b3c7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g2805e42b3c7_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 name="Google Shape;136;g2805e42b3c7_0_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820c73e7b5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g2820c73e7b5_3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u="sng">
                <a:solidFill>
                  <a:schemeClr val="hlink"/>
                </a:solidFill>
                <a:latin typeface="Arial"/>
                <a:ea typeface="Arial"/>
                <a:cs typeface="Arial"/>
                <a:sym typeface="Arial"/>
                <a:hlinkClick r:id="rId2"/>
              </a:rPr>
              <a:t>(15) Andrej Karpathy on X: ""Textbooks Are All You Need" is making rounds: https://t.co/TVdsiTsS2B reminding me of my earlier tweet :). TinyStories is also an inspiring read: https://t.co/iULz3UHi0E We'll probably see a lot more creative "scaling down" work: prioritizing data quality and diversity over…" / X (twitter.com)</a:t>
            </a:r>
            <a:endParaRPr/>
          </a:p>
        </p:txBody>
      </p:sp>
      <p:sp>
        <p:nvSpPr>
          <p:cNvPr id="143" name="Google Shape;143;g2820c73e7b5_3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80e9dd2004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g280e9dd2004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 name="Google Shape;150;g280e9dd2004_2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3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4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4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4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 name="Shape 21"/>
        <p:cNvGrpSpPr/>
        <p:nvPr/>
      </p:nvGrpSpPr>
      <p:grpSpPr>
        <a:xfrm>
          <a:off x="0" y="0"/>
          <a:ext cx="0" cy="0"/>
          <a:chOff x="0" y="0"/>
          <a:chExt cx="0" cy="0"/>
        </a:xfrm>
      </p:grpSpPr>
      <p:sp>
        <p:nvSpPr>
          <p:cNvPr id="22" name="Google Shape;22;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4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4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 name="Google Shape;25;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4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9" name="Shape 39"/>
        <p:cNvGrpSpPr/>
        <p:nvPr/>
      </p:nvGrpSpPr>
      <p:grpSpPr>
        <a:xfrm>
          <a:off x="0" y="0"/>
          <a:ext cx="0" cy="0"/>
          <a:chOff x="0" y="0"/>
          <a:chExt cx="0" cy="0"/>
        </a:xfrm>
      </p:grpSpPr>
      <p:sp>
        <p:nvSpPr>
          <p:cNvPr id="40" name="Google Shape;40;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 name="Shape 43"/>
        <p:cNvGrpSpPr/>
        <p:nvPr/>
      </p:nvGrpSpPr>
      <p:grpSpPr>
        <a:xfrm>
          <a:off x="0" y="0"/>
          <a:ext cx="0" cy="0"/>
          <a:chOff x="0" y="0"/>
          <a:chExt cx="0" cy="0"/>
        </a:xfrm>
      </p:grpSpPr>
      <p:sp>
        <p:nvSpPr>
          <p:cNvPr id="44" name="Google Shape;44;p3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3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6" name="Google Shape;46;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 name="Shape 49"/>
        <p:cNvGrpSpPr/>
        <p:nvPr/>
      </p:nvGrpSpPr>
      <p:grpSpPr>
        <a:xfrm>
          <a:off x="0" y="0"/>
          <a:ext cx="0" cy="0"/>
          <a:chOff x="0" y="0"/>
          <a:chExt cx="0" cy="0"/>
        </a:xfrm>
      </p:grpSpPr>
      <p:sp>
        <p:nvSpPr>
          <p:cNvPr id="50" name="Google Shape;50;p4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4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 name="Google Shape;52;p4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4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 name="Google Shape;54;p4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4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4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4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4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46"/>
          <p:cNvSpPr/>
          <p:nvPr>
            <p:ph idx="2" type="pic"/>
          </p:nvPr>
        </p:nvSpPr>
        <p:spPr>
          <a:xfrm>
            <a:off x="5183188" y="987425"/>
            <a:ext cx="6172200" cy="4873625"/>
          </a:xfrm>
          <a:prstGeom prst="rect">
            <a:avLst/>
          </a:prstGeom>
          <a:noFill/>
          <a:ln>
            <a:noFill/>
          </a:ln>
        </p:spPr>
      </p:sp>
      <p:sp>
        <p:nvSpPr>
          <p:cNvPr id="68" name="Google Shape;68;p4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3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9.jpg"/><Relationship Id="rId4" Type="http://schemas.openxmlformats.org/officeDocument/2006/relationships/image" Target="../media/image10.png"/><Relationship Id="rId5"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www.youtube.com/watch?v=67Et4vbKhOM" TargetMode="External"/><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3.jp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hyperlink" Target="http://www.youtube.com/watch?v=YANAso8Jxrk" TargetMode="External"/><Relationship Id="rId4" Type="http://schemas.openxmlformats.org/officeDocument/2006/relationships/image" Target="../media/image29.jpg"/><Relationship Id="rId5"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2.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6.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chat.openai.com/c/3038ebbb-bdd7-4dbc-8cb7-3da75d335514" TargetMode="External"/><Relationship Id="rId4" Type="http://schemas.openxmlformats.org/officeDocument/2006/relationships/image" Target="../media/image47.png"/><Relationship Id="rId5" Type="http://schemas.openxmlformats.org/officeDocument/2006/relationships/hyperlink" Target="https://chat.openai.com/c/daabb745-8976-41df-afdf-0cae08f8c690" TargetMode="External"/><Relationship Id="rId6"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github.com/vanderschaarlab/synthcity/tree/main" TargetMode="External"/><Relationship Id="rId4" Type="http://schemas.openxmlformats.org/officeDocument/2006/relationships/hyperlink" Target="https://github.com/vanderschaarlab/synthcity/tree/main" TargetMode="External"/><Relationship Id="rId5"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github.com/AlexanderVNikitin/tsgm" TargetMode="External"/><Relationship Id="rId4" Type="http://schemas.openxmlformats.org/officeDocument/2006/relationships/image" Target="../media/image42.png"/><Relationship Id="rId5"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github.com/AlexanderVNikitin/tsgm" TargetMode="External"/><Relationship Id="rId4" Type="http://schemas.openxmlformats.org/officeDocument/2006/relationships/hyperlink" Target="https://tsgm.readthedocs.io/en/latest/index.html" TargetMode="External"/><Relationship Id="rId5" Type="http://schemas.openxmlformats.org/officeDocument/2006/relationships/hyperlink" Target="https://colab.research.google.com/drive/1l2VB6eUwvrxyu8iB30faGiQM5AKthc82?usp=sharing" TargetMode="External"/><Relationship Id="rId6"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9.png"/><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2.png"/><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hyperlink" Target="https://github.com/jon-chun/nafems-anomalous-time-series-augmentation/" TargetMode="External"/><Relationship Id="rId4" Type="http://schemas.openxmlformats.org/officeDocument/2006/relationships/hyperlink" Target="http://www.jonachun.com" TargetMode="External"/><Relationship Id="rId5" Type="http://schemas.openxmlformats.org/officeDocument/2006/relationships/hyperlink" Target="mailto:jonchun2000@gmail.com"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 name="Shape 87"/>
        <p:cNvGrpSpPr/>
        <p:nvPr/>
      </p:nvGrpSpPr>
      <p:grpSpPr>
        <a:xfrm>
          <a:off x="0" y="0"/>
          <a:ext cx="0" cy="0"/>
          <a:chOff x="0" y="0"/>
          <a:chExt cx="0" cy="0"/>
        </a:xfrm>
      </p:grpSpPr>
      <p:sp>
        <p:nvSpPr>
          <p:cNvPr id="88" name="Google Shape;88;p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9" name="Google Shape;89;p1"/>
          <p:cNvPicPr preferRelativeResize="0"/>
          <p:nvPr/>
        </p:nvPicPr>
        <p:blipFill rotWithShape="1">
          <a:blip r:embed="rId3">
            <a:alphaModFix/>
          </a:blip>
          <a:srcRect b="-1" l="14739" r="-1" t="0"/>
          <a:stretch/>
        </p:blipFill>
        <p:spPr>
          <a:xfrm>
            <a:off x="4883022" y="10"/>
            <a:ext cx="7308978" cy="6857990"/>
          </a:xfrm>
          <a:custGeom>
            <a:rect b="b" l="l" r="r" t="t"/>
            <a:pathLst>
              <a:path extrusionOk="0" h="6858000" w="7308978">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a:noFill/>
          <a:ln>
            <a:noFill/>
          </a:ln>
        </p:spPr>
      </p:pic>
      <p:sp>
        <p:nvSpPr>
          <p:cNvPr id="90" name="Google Shape;90;p1"/>
          <p:cNvSpPr/>
          <p:nvPr/>
        </p:nvSpPr>
        <p:spPr>
          <a:xfrm>
            <a:off x="0" y="0"/>
            <a:ext cx="6096001" cy="6858000"/>
          </a:xfrm>
          <a:custGeom>
            <a:rect b="b" l="l" r="r" t="t"/>
            <a:pathLst>
              <a:path extrusionOk="0" h="6858000" w="6096001">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solidFill>
            <a:schemeClr val="lt1"/>
          </a:solidFill>
          <a:ln cap="flat" cmpd="sng" w="9525">
            <a:solidFill>
              <a:srgbClr val="EFEFEF"/>
            </a:solidFill>
            <a:prstDash val="solid"/>
            <a:miter lim="800000"/>
            <a:headEnd len="sm" w="sm" type="none"/>
            <a:tailEnd len="sm" w="sm" type="none"/>
          </a:ln>
          <a:effectLst>
            <a:outerShdw blurRad="50800" rotWithShape="0" algn="l" dist="38100">
              <a:srgbClr val="D8D8D8">
                <a:alpha val="2901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1" name="Google Shape;91;p1"/>
          <p:cNvSpPr/>
          <p:nvPr/>
        </p:nvSpPr>
        <p:spPr>
          <a:xfrm>
            <a:off x="0" y="0"/>
            <a:ext cx="6086857" cy="6858000"/>
          </a:xfrm>
          <a:custGeom>
            <a:rect b="b" l="l" r="r" t="t"/>
            <a:pathLst>
              <a:path extrusionOk="0" h="6858000" w="6086857">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2" name="Google Shape;92;p1"/>
          <p:cNvSpPr txBox="1"/>
          <p:nvPr>
            <p:ph type="ctrTitle"/>
          </p:nvPr>
        </p:nvSpPr>
        <p:spPr>
          <a:xfrm>
            <a:off x="374904" y="856488"/>
            <a:ext cx="4992624" cy="1243584"/>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t/>
            </a:r>
            <a:endParaRPr sz="2600"/>
          </a:p>
          <a:p>
            <a:pPr indent="0" lvl="0" marL="0" rtl="0" algn="l">
              <a:lnSpc>
                <a:spcPct val="90000"/>
              </a:lnSpc>
              <a:spcBef>
                <a:spcPts val="0"/>
              </a:spcBef>
              <a:spcAft>
                <a:spcPts val="0"/>
              </a:spcAft>
              <a:buClr>
                <a:schemeClr val="dk1"/>
              </a:buClr>
              <a:buSzPct val="100000"/>
              <a:buFont typeface="Calibri"/>
              <a:buNone/>
            </a:pPr>
            <a:r>
              <a:t/>
            </a:r>
            <a:endParaRPr sz="2600"/>
          </a:p>
          <a:p>
            <a:pPr indent="0" lvl="0" marL="0" rtl="0" algn="l">
              <a:lnSpc>
                <a:spcPct val="90000"/>
              </a:lnSpc>
              <a:spcBef>
                <a:spcPts val="0"/>
              </a:spcBef>
              <a:spcAft>
                <a:spcPts val="0"/>
              </a:spcAft>
              <a:buClr>
                <a:schemeClr val="dk1"/>
              </a:buClr>
              <a:buSzPct val="82394"/>
              <a:buFont typeface="Calibri"/>
              <a:buNone/>
            </a:pPr>
            <a:r>
              <a:rPr lang="en-US" sz="3155"/>
              <a:t>Generative AI for Vibrational PdM Time Series </a:t>
            </a:r>
            <a:br>
              <a:rPr lang="en-US" sz="3155"/>
            </a:br>
            <a:br>
              <a:rPr lang="en-US" sz="3155"/>
            </a:br>
            <a:endParaRPr sz="6555"/>
          </a:p>
        </p:txBody>
      </p:sp>
      <p:sp>
        <p:nvSpPr>
          <p:cNvPr id="93" name="Google Shape;93;p1"/>
          <p:cNvSpPr/>
          <p:nvPr/>
        </p:nvSpPr>
        <p:spPr>
          <a:xfrm>
            <a:off x="0" y="1124325"/>
            <a:ext cx="128016" cy="65390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4" name="Google Shape;94;p1"/>
          <p:cNvSpPr/>
          <p:nvPr/>
        </p:nvSpPr>
        <p:spPr>
          <a:xfrm>
            <a:off x="437769" y="2195336"/>
            <a:ext cx="498348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5" name="Google Shape;95;p1"/>
          <p:cNvSpPr txBox="1"/>
          <p:nvPr>
            <p:ph idx="1" type="subTitle"/>
          </p:nvPr>
        </p:nvSpPr>
        <p:spPr>
          <a:xfrm>
            <a:off x="374904" y="2522949"/>
            <a:ext cx="5065776" cy="340236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lang="en-US" sz="2000"/>
              <a:t>Jon Chun</a:t>
            </a:r>
            <a:endParaRPr/>
          </a:p>
          <a:p>
            <a:pPr indent="127000" lvl="0" marL="0" rtl="0" algn="l">
              <a:lnSpc>
                <a:spcPct val="90000"/>
              </a:lnSpc>
              <a:spcBef>
                <a:spcPts val="1000"/>
              </a:spcBef>
              <a:spcAft>
                <a:spcPts val="0"/>
              </a:spcAft>
              <a:buClr>
                <a:schemeClr val="dk1"/>
              </a:buClr>
              <a:buSzPts val="2000"/>
              <a:buFont typeface="Arial"/>
              <a:buNone/>
            </a:pPr>
            <a:r>
              <a:t/>
            </a:r>
            <a:endParaRPr sz="2000"/>
          </a:p>
          <a:p>
            <a:pPr indent="0" lvl="0" marL="0" rtl="0" algn="l">
              <a:lnSpc>
                <a:spcPct val="90000"/>
              </a:lnSpc>
              <a:spcBef>
                <a:spcPts val="1000"/>
              </a:spcBef>
              <a:spcAft>
                <a:spcPts val="0"/>
              </a:spcAft>
              <a:buClr>
                <a:schemeClr val="dk1"/>
              </a:buClr>
              <a:buSzPts val="2000"/>
              <a:buNone/>
            </a:pPr>
            <a:r>
              <a:rPr lang="en-US" sz="2000"/>
              <a:t>Integrated Program in Humane Studies</a:t>
            </a:r>
            <a:endParaRPr sz="2000"/>
          </a:p>
          <a:p>
            <a:pPr indent="0" lvl="0" marL="0" rtl="0" algn="l">
              <a:lnSpc>
                <a:spcPct val="90000"/>
              </a:lnSpc>
              <a:spcBef>
                <a:spcPts val="1000"/>
              </a:spcBef>
              <a:spcAft>
                <a:spcPts val="0"/>
              </a:spcAft>
              <a:buClr>
                <a:schemeClr val="dk1"/>
              </a:buClr>
              <a:buSzPts val="2000"/>
              <a:buNone/>
            </a:pPr>
            <a:r>
              <a:t/>
            </a:r>
            <a:endParaRPr sz="2000"/>
          </a:p>
          <a:p>
            <a:pPr indent="0" lvl="0" marL="0" rtl="0" algn="l">
              <a:lnSpc>
                <a:spcPct val="90000"/>
              </a:lnSpc>
              <a:spcBef>
                <a:spcPts val="1000"/>
              </a:spcBef>
              <a:spcAft>
                <a:spcPts val="0"/>
              </a:spcAft>
              <a:buClr>
                <a:schemeClr val="dk1"/>
              </a:buClr>
              <a:buSzPts val="2000"/>
              <a:buNone/>
            </a:pPr>
            <a:r>
              <a:rPr i="1" lang="en-US" sz="2000"/>
              <a:t>Founding Co-Director, </a:t>
            </a:r>
            <a:r>
              <a:rPr lang="en-US" sz="2000"/>
              <a:t>KDH Lab and Human-Centered AI Curriculum</a:t>
            </a:r>
            <a:endParaRPr sz="2000"/>
          </a:p>
          <a:p>
            <a:pPr indent="0" lvl="0" marL="0" rtl="0" algn="l">
              <a:lnSpc>
                <a:spcPct val="90000"/>
              </a:lnSpc>
              <a:spcBef>
                <a:spcPts val="1000"/>
              </a:spcBef>
              <a:spcAft>
                <a:spcPts val="0"/>
              </a:spcAft>
              <a:buClr>
                <a:schemeClr val="dk1"/>
              </a:buClr>
              <a:buSzPts val="2000"/>
              <a:buNone/>
            </a:pPr>
            <a:r>
              <a:t/>
            </a:r>
            <a:endParaRPr sz="2000"/>
          </a:p>
          <a:p>
            <a:pPr indent="0" lvl="0" marL="0" rtl="0" algn="l">
              <a:spcBef>
                <a:spcPts val="1000"/>
              </a:spcBef>
              <a:spcAft>
                <a:spcPts val="0"/>
              </a:spcAft>
              <a:buClr>
                <a:schemeClr val="dk1"/>
              </a:buClr>
              <a:buSzPts val="2000"/>
              <a:buNone/>
            </a:pPr>
            <a:r>
              <a:rPr i="1" lang="en-US" sz="2000"/>
              <a:t>Affiliated Faculty</a:t>
            </a:r>
            <a:r>
              <a:rPr lang="en-US" sz="2000"/>
              <a:t>, Kenyon College Computing</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281fb67a6e6_0_92"/>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rPr lang="en-US"/>
              <a:t>Bearing Vibration </a:t>
            </a:r>
            <a:endParaRPr/>
          </a:p>
          <a:p>
            <a:pPr indent="0" lvl="0" marL="0" rtl="0" algn="ctr">
              <a:lnSpc>
                <a:spcPct val="90000"/>
              </a:lnSpc>
              <a:spcBef>
                <a:spcPts val="0"/>
              </a:spcBef>
              <a:spcAft>
                <a:spcPts val="0"/>
              </a:spcAft>
              <a:buSzPts val="6000"/>
              <a:buNone/>
            </a:pPr>
            <a:r>
              <a:rPr lang="en-US"/>
              <a:t>Time Series</a:t>
            </a:r>
            <a:endParaRPr/>
          </a:p>
        </p:txBody>
      </p:sp>
      <p:sp>
        <p:nvSpPr>
          <p:cNvPr id="162" name="Google Shape;162;g281fb67a6e6_0_92"/>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rPr lang="en-US"/>
              <a:t>Data Synthesis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2820c73e7b5_0_1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Motivation</a:t>
            </a:r>
            <a:endParaRPr/>
          </a:p>
        </p:txBody>
      </p:sp>
      <p:sp>
        <p:nvSpPr>
          <p:cNvPr id="169" name="Google Shape;169;g2820c73e7b5_0_10"/>
          <p:cNvSpPr txBox="1"/>
          <p:nvPr>
            <p:ph idx="1" type="body"/>
          </p:nvPr>
        </p:nvSpPr>
        <p:spPr>
          <a:xfrm>
            <a:off x="838200" y="1825625"/>
            <a:ext cx="11198400" cy="50325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Clr>
                <a:schemeClr val="dk1"/>
              </a:buClr>
              <a:buSzPts val="1800"/>
              <a:buFont typeface="Arial"/>
              <a:buNone/>
            </a:pPr>
            <a:r>
              <a:rPr b="1" lang="en-US"/>
              <a:t>PdM Vibrational Analysis</a:t>
            </a:r>
            <a:r>
              <a:rPr lang="en-US"/>
              <a:t> </a:t>
            </a:r>
            <a:endParaRPr/>
          </a:p>
          <a:p>
            <a:pPr indent="-342900" lvl="0" marL="457200" rtl="0" algn="l">
              <a:spcBef>
                <a:spcPts val="1000"/>
              </a:spcBef>
              <a:spcAft>
                <a:spcPts val="0"/>
              </a:spcAft>
              <a:buSzPts val="1800"/>
              <a:buChar char="●"/>
            </a:pPr>
            <a:r>
              <a:rPr lang="en-US"/>
              <a:t>+40% catastrophic failures</a:t>
            </a:r>
            <a:endParaRPr/>
          </a:p>
          <a:p>
            <a:pPr indent="-342900" lvl="0" marL="457200" rtl="0" algn="l">
              <a:spcBef>
                <a:spcPts val="0"/>
              </a:spcBef>
              <a:spcAft>
                <a:spcPts val="0"/>
              </a:spcAft>
              <a:buSzPts val="1800"/>
              <a:buChar char="●"/>
            </a:pPr>
            <a:r>
              <a:rPr lang="en-US"/>
              <a:t>Few open datasets: costly, experts, trade secrets</a:t>
            </a:r>
            <a:endParaRPr/>
          </a:p>
          <a:p>
            <a:pPr indent="-342900" lvl="0" marL="457200" rtl="0" algn="l">
              <a:spcBef>
                <a:spcPts val="0"/>
              </a:spcBef>
              <a:spcAft>
                <a:spcPts val="0"/>
              </a:spcAft>
              <a:buSzPts val="1800"/>
              <a:buChar char="●"/>
            </a:pPr>
            <a:r>
              <a:rPr lang="en-US"/>
              <a:t>Unbalanced/rare anomalies</a:t>
            </a:r>
            <a:endParaRPr/>
          </a:p>
          <a:p>
            <a:pPr indent="-342900" lvl="0" marL="457200" rtl="0" algn="l">
              <a:spcBef>
                <a:spcPts val="0"/>
              </a:spcBef>
              <a:spcAft>
                <a:spcPts val="0"/>
              </a:spcAft>
              <a:buSzPts val="1800"/>
              <a:buChar char="●"/>
            </a:pPr>
            <a:r>
              <a:rPr lang="en-US"/>
              <a:t>Fuzzy boundaries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Desired Properties</a:t>
            </a:r>
            <a:endParaRPr b="1"/>
          </a:p>
          <a:p>
            <a:pPr indent="-342900" lvl="0" marL="457200" rtl="0" algn="l">
              <a:spcBef>
                <a:spcPts val="0"/>
              </a:spcBef>
              <a:spcAft>
                <a:spcPts val="0"/>
              </a:spcAft>
              <a:buSzPts val="1800"/>
              <a:buChar char="●"/>
            </a:pPr>
            <a:r>
              <a:rPr lang="en-US"/>
              <a:t>Fidelity: ID performance</a:t>
            </a:r>
            <a:endParaRPr/>
          </a:p>
          <a:p>
            <a:pPr indent="-342900" lvl="0" marL="457200" rtl="0" algn="l">
              <a:spcBef>
                <a:spcPts val="0"/>
              </a:spcBef>
              <a:spcAft>
                <a:spcPts val="0"/>
              </a:spcAft>
              <a:buSzPts val="1800"/>
              <a:buChar char="●"/>
            </a:pPr>
            <a:r>
              <a:rPr lang="en-US"/>
              <a:t>Diverse: OOD generalization</a:t>
            </a:r>
            <a:endParaRPr/>
          </a:p>
          <a:p>
            <a:pPr indent="-342900" lvl="0" marL="457200" rtl="0" algn="l">
              <a:spcBef>
                <a:spcPts val="0"/>
              </a:spcBef>
              <a:spcAft>
                <a:spcPts val="0"/>
              </a:spcAft>
              <a:buSzPts val="1800"/>
              <a:buChar char="●"/>
            </a:pPr>
            <a:r>
              <a:rPr lang="en-US"/>
              <a:t>Autoregressive: Preserve temporal correlations</a:t>
            </a:r>
            <a:endParaRPr/>
          </a:p>
          <a:p>
            <a:pPr indent="-342900" lvl="0" marL="457200" rtl="0" algn="l">
              <a:spcBef>
                <a:spcPts val="0"/>
              </a:spcBef>
              <a:spcAft>
                <a:spcPts val="0"/>
              </a:spcAft>
              <a:buSzPts val="1800"/>
              <a:buChar char="●"/>
            </a:pPr>
            <a:r>
              <a:rPr lang="en-US"/>
              <a:t>Multi-fractal: Multiscale across multiple domains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g281fb67a6e6_0_98"/>
          <p:cNvPicPr preferRelativeResize="0"/>
          <p:nvPr/>
        </p:nvPicPr>
        <p:blipFill rotWithShape="1">
          <a:blip r:embed="rId3">
            <a:alphaModFix/>
          </a:blip>
          <a:srcRect b="0" l="0" r="0" t="0"/>
          <a:stretch/>
        </p:blipFill>
        <p:spPr>
          <a:xfrm>
            <a:off x="1805375" y="3981650"/>
            <a:ext cx="8720225" cy="2937450"/>
          </a:xfrm>
          <a:prstGeom prst="rect">
            <a:avLst/>
          </a:prstGeom>
          <a:noFill/>
          <a:ln>
            <a:noFill/>
          </a:ln>
        </p:spPr>
      </p:pic>
      <p:pic>
        <p:nvPicPr>
          <p:cNvPr id="176" name="Google Shape;176;g281fb67a6e6_0_98"/>
          <p:cNvPicPr preferRelativeResize="0"/>
          <p:nvPr/>
        </p:nvPicPr>
        <p:blipFill rotWithShape="1">
          <a:blip r:embed="rId4">
            <a:alphaModFix/>
          </a:blip>
          <a:srcRect b="0" l="0" r="0" t="0"/>
          <a:stretch/>
        </p:blipFill>
        <p:spPr>
          <a:xfrm>
            <a:off x="7028525" y="0"/>
            <a:ext cx="3871461" cy="3750250"/>
          </a:xfrm>
          <a:prstGeom prst="rect">
            <a:avLst/>
          </a:prstGeom>
          <a:noFill/>
          <a:ln>
            <a:noFill/>
          </a:ln>
        </p:spPr>
      </p:pic>
      <p:pic>
        <p:nvPicPr>
          <p:cNvPr id="177" name="Google Shape;177;g281fb67a6e6_0_98"/>
          <p:cNvPicPr preferRelativeResize="0"/>
          <p:nvPr/>
        </p:nvPicPr>
        <p:blipFill rotWithShape="1">
          <a:blip r:embed="rId5">
            <a:alphaModFix/>
          </a:blip>
          <a:srcRect b="0" l="0" r="0" t="12564"/>
          <a:stretch/>
        </p:blipFill>
        <p:spPr>
          <a:xfrm>
            <a:off x="1483100" y="258625"/>
            <a:ext cx="3557500" cy="3491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g281fb67a6e6_0_105"/>
          <p:cNvPicPr preferRelativeResize="0"/>
          <p:nvPr/>
        </p:nvPicPr>
        <p:blipFill rotWithShape="1">
          <a:blip r:embed="rId3">
            <a:alphaModFix/>
          </a:blip>
          <a:srcRect b="0" l="0" r="24282" t="0"/>
          <a:stretch/>
        </p:blipFill>
        <p:spPr>
          <a:xfrm>
            <a:off x="281901" y="137475"/>
            <a:ext cx="5747075" cy="2556850"/>
          </a:xfrm>
          <a:prstGeom prst="rect">
            <a:avLst/>
          </a:prstGeom>
          <a:noFill/>
          <a:ln>
            <a:noFill/>
          </a:ln>
        </p:spPr>
      </p:pic>
      <p:grpSp>
        <p:nvGrpSpPr>
          <p:cNvPr id="184" name="Google Shape;184;g281fb67a6e6_0_105"/>
          <p:cNvGrpSpPr/>
          <p:nvPr/>
        </p:nvGrpSpPr>
        <p:grpSpPr>
          <a:xfrm>
            <a:off x="1743851" y="2976175"/>
            <a:ext cx="8704275" cy="3881826"/>
            <a:chOff x="3487800" y="2976175"/>
            <a:chExt cx="8704275" cy="3881826"/>
          </a:xfrm>
        </p:grpSpPr>
        <p:pic>
          <p:nvPicPr>
            <p:cNvPr id="185" name="Google Shape;185;g281fb67a6e6_0_105"/>
            <p:cNvPicPr preferRelativeResize="0"/>
            <p:nvPr/>
          </p:nvPicPr>
          <p:blipFill rotWithShape="1">
            <a:blip r:embed="rId4">
              <a:alphaModFix/>
            </a:blip>
            <a:srcRect b="0" l="0" r="0" t="33805"/>
            <a:stretch/>
          </p:blipFill>
          <p:spPr>
            <a:xfrm>
              <a:off x="3487800" y="3201375"/>
              <a:ext cx="8704200" cy="3656626"/>
            </a:xfrm>
            <a:prstGeom prst="rect">
              <a:avLst/>
            </a:prstGeom>
            <a:noFill/>
            <a:ln>
              <a:noFill/>
            </a:ln>
          </p:spPr>
        </p:pic>
        <p:sp>
          <p:nvSpPr>
            <p:cNvPr id="186" name="Google Shape;186;g281fb67a6e6_0_105"/>
            <p:cNvSpPr txBox="1"/>
            <p:nvPr/>
          </p:nvSpPr>
          <p:spPr>
            <a:xfrm>
              <a:off x="4138100" y="3193875"/>
              <a:ext cx="4906800" cy="132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87" name="Google Shape;187;g281fb67a6e6_0_105"/>
            <p:cNvSpPr/>
            <p:nvPr/>
          </p:nvSpPr>
          <p:spPr>
            <a:xfrm>
              <a:off x="4414750" y="2976175"/>
              <a:ext cx="4572000" cy="157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88" name="Google Shape;188;g281fb67a6e6_0_105"/>
            <p:cNvSpPr/>
            <p:nvPr/>
          </p:nvSpPr>
          <p:spPr>
            <a:xfrm>
              <a:off x="9519975" y="2976175"/>
              <a:ext cx="2672100" cy="574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sp>
        <p:nvSpPr>
          <p:cNvPr id="189" name="Google Shape;189;g281fb67a6e6_0_105"/>
          <p:cNvSpPr txBox="1"/>
          <p:nvPr>
            <p:ph idx="4294967295" type="body"/>
          </p:nvPr>
        </p:nvSpPr>
        <p:spPr>
          <a:xfrm>
            <a:off x="6565925" y="713425"/>
            <a:ext cx="5181600" cy="19809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SzPts val="1800"/>
              <a:buChar char="●"/>
            </a:pPr>
            <a:r>
              <a:rPr lang="en-US"/>
              <a:t>Non-Deterministic / Aperiodic</a:t>
            </a:r>
            <a:endParaRPr/>
          </a:p>
          <a:p>
            <a:pPr indent="-342900" lvl="0" marL="457200" rtl="0" algn="l">
              <a:lnSpc>
                <a:spcPct val="90000"/>
              </a:lnSpc>
              <a:spcBef>
                <a:spcPts val="0"/>
              </a:spcBef>
              <a:spcAft>
                <a:spcPts val="0"/>
              </a:spcAft>
              <a:buSzPts val="1800"/>
              <a:buChar char="●"/>
            </a:pPr>
            <a:r>
              <a:rPr lang="en-US"/>
              <a:t>Stationary vs non-Stationary</a:t>
            </a:r>
            <a:endParaRPr/>
          </a:p>
          <a:p>
            <a:pPr indent="-342900" lvl="0" marL="457200" rtl="0" algn="l">
              <a:lnSpc>
                <a:spcPct val="90000"/>
              </a:lnSpc>
              <a:spcBef>
                <a:spcPts val="0"/>
              </a:spcBef>
              <a:spcAft>
                <a:spcPts val="0"/>
              </a:spcAft>
              <a:buSzPts val="1800"/>
              <a:buChar char="●"/>
            </a:pPr>
            <a:r>
              <a:rPr lang="en-US"/>
              <a:t>Linear vs non-Linear</a:t>
            </a:r>
            <a:endParaRPr/>
          </a:p>
          <a:p>
            <a:pPr indent="-342900" lvl="0" marL="457200" rtl="0" algn="l">
              <a:lnSpc>
                <a:spcPct val="90000"/>
              </a:lnSpc>
              <a:spcBef>
                <a:spcPts val="0"/>
              </a:spcBef>
              <a:spcAft>
                <a:spcPts val="0"/>
              </a:spcAft>
              <a:buSzPts val="1800"/>
              <a:buChar char="●"/>
            </a:pPr>
            <a:r>
              <a:rPr lang="en-US"/>
              <a:t>Interactions / Feedback</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descr="CBM Conference by Mobius Institute - Bearings in 25 Animations or Less &#10;&#10;This 30-minute presentation describes various methods to detect faults with both rolling element and fluid-film bearings using vibration analysis.  This highly-animated presentation uses the same 3D animations and software simulators that will be used in the presentation given at the IMVAC Middle East conference to be held in Dubai, (IMVAC Dubai 2017).&#10;&#10;See more presentations like this at https://www.mobiusinstitute.com/learn&#10;&#10;Mobius Institute is a worldwide provider of reliability improvement, vibration analysis, condition monitoring and precision maintenance education to industrial plant managers, reliability engineers, and condition monitoring specialists, allowing plants to be successful in implementing reliability improvement and condition monitoring programs.&#10;&#10;MOBIUS&#10;AUSTRALIA - BELGIUM - COSTA RICA - INDIA - UNITED STATES&#10;and training centers in 50 countries.&#10;Phone: (+1) 615-216-4811&#10;North America toll-free: (877) 550-3400&#10;Email: learn@mobiusinstitute.com&#10;&#10;Mobius Institute - #MobiusInstitute - https://www.mobiusinstitute.com&#10;CBM Conference - #CBMconference - https://thecbmconference.com&#10;CBM Connect - #CBMConnect - https://www.cbmconnect.com&#10;&#10;Copyright © 2018 – Mobius Institute – All rights reserved. CBM Connect, IMVAC, and Mobius Reliability are brands of Mobius Institute. All other brand names, product names, or trademarks belong to their respective holders." id="195" name="Google Shape;195;g281fb67a6e6_0_116" title="CBM Conference by Mobius Institute  - Bearings in 25 Animations or Less">
            <a:hlinkClick r:id="rId3"/>
          </p:cNvPr>
          <p:cNvPicPr preferRelativeResize="0"/>
          <p:nvPr/>
        </p:nvPicPr>
        <p:blipFill>
          <a:blip r:embed="rId4">
            <a:alphaModFix/>
          </a:blip>
          <a:stretch>
            <a:fillRect/>
          </a:stretch>
        </p:blipFill>
        <p:spPr>
          <a:xfrm>
            <a:off x="152400" y="152400"/>
            <a:ext cx="11921066" cy="6705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g281fb67a6e6_0_126"/>
          <p:cNvPicPr preferRelativeResize="0"/>
          <p:nvPr/>
        </p:nvPicPr>
        <p:blipFill rotWithShape="1">
          <a:blip r:embed="rId3">
            <a:alphaModFix/>
          </a:blip>
          <a:srcRect b="44690" l="0" r="0" t="0"/>
          <a:stretch/>
        </p:blipFill>
        <p:spPr>
          <a:xfrm>
            <a:off x="0" y="320813"/>
            <a:ext cx="5514875" cy="6216374"/>
          </a:xfrm>
          <a:prstGeom prst="rect">
            <a:avLst/>
          </a:prstGeom>
          <a:noFill/>
          <a:ln>
            <a:noFill/>
          </a:ln>
        </p:spPr>
      </p:pic>
      <p:pic>
        <p:nvPicPr>
          <p:cNvPr id="202" name="Google Shape;202;g281fb67a6e6_0_126"/>
          <p:cNvPicPr preferRelativeResize="0"/>
          <p:nvPr/>
        </p:nvPicPr>
        <p:blipFill rotWithShape="1">
          <a:blip r:embed="rId3">
            <a:alphaModFix/>
          </a:blip>
          <a:srcRect b="0" l="0" r="0" t="49533"/>
          <a:stretch/>
        </p:blipFill>
        <p:spPr>
          <a:xfrm>
            <a:off x="6075025" y="641650"/>
            <a:ext cx="6044180" cy="6216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g281fb67a6e6_0_132"/>
          <p:cNvPicPr preferRelativeResize="0"/>
          <p:nvPr/>
        </p:nvPicPr>
        <p:blipFill rotWithShape="1">
          <a:blip r:embed="rId3">
            <a:alphaModFix/>
          </a:blip>
          <a:srcRect b="0" l="0" r="0" t="0"/>
          <a:stretch/>
        </p:blipFill>
        <p:spPr>
          <a:xfrm>
            <a:off x="4651125" y="0"/>
            <a:ext cx="7540875" cy="3383850"/>
          </a:xfrm>
          <a:prstGeom prst="rect">
            <a:avLst/>
          </a:prstGeom>
          <a:noFill/>
          <a:ln>
            <a:noFill/>
          </a:ln>
        </p:spPr>
      </p:pic>
      <p:pic>
        <p:nvPicPr>
          <p:cNvPr id="209" name="Google Shape;209;g281fb67a6e6_0_132"/>
          <p:cNvPicPr preferRelativeResize="0"/>
          <p:nvPr/>
        </p:nvPicPr>
        <p:blipFill rotWithShape="1">
          <a:blip r:embed="rId4">
            <a:alphaModFix/>
          </a:blip>
          <a:srcRect b="0" l="0" r="0" t="0"/>
          <a:stretch/>
        </p:blipFill>
        <p:spPr>
          <a:xfrm>
            <a:off x="4651120" y="3474150"/>
            <a:ext cx="7540868" cy="3383850"/>
          </a:xfrm>
          <a:prstGeom prst="rect">
            <a:avLst/>
          </a:prstGeom>
          <a:noFill/>
          <a:ln>
            <a:noFill/>
          </a:ln>
        </p:spPr>
      </p:pic>
      <p:sp>
        <p:nvSpPr>
          <p:cNvPr id="210" name="Google Shape;210;g281fb67a6e6_0_132"/>
          <p:cNvSpPr txBox="1"/>
          <p:nvPr>
            <p:ph type="title"/>
          </p:nvPr>
        </p:nvSpPr>
        <p:spPr>
          <a:xfrm>
            <a:off x="0" y="0"/>
            <a:ext cx="10515600" cy="1917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	Roller Failure:</a:t>
            </a:r>
            <a:endParaRPr/>
          </a:p>
          <a:p>
            <a:pPr indent="0" lvl="0" marL="0" rtl="0" algn="l">
              <a:lnSpc>
                <a:spcPct val="90000"/>
              </a:lnSpc>
              <a:spcBef>
                <a:spcPts val="0"/>
              </a:spcBef>
              <a:spcAft>
                <a:spcPts val="0"/>
              </a:spcAft>
              <a:buSzPts val="1800"/>
              <a:buNone/>
            </a:pPr>
            <a:r>
              <a:rPr lang="en-US"/>
              <a:t>	Snapshot</a:t>
            </a:r>
            <a:endParaRPr/>
          </a:p>
        </p:txBody>
      </p:sp>
      <p:sp>
        <p:nvSpPr>
          <p:cNvPr id="211" name="Google Shape;211;g281fb67a6e6_0_132"/>
          <p:cNvSpPr txBox="1"/>
          <p:nvPr/>
        </p:nvSpPr>
        <p:spPr>
          <a:xfrm>
            <a:off x="381475" y="3412975"/>
            <a:ext cx="4106100" cy="305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7A7A7A"/>
                </a:solidFill>
                <a:highlight>
                  <a:srgbClr val="FFFFFF"/>
                </a:highlight>
                <a:latin typeface="Roboto"/>
                <a:ea typeface="Roboto"/>
                <a:cs typeface="Roboto"/>
                <a:sym typeface="Roboto"/>
              </a:rPr>
              <a:t>There is vibration at 62.4Hz which is 2x the roller rotational frequency, more interestingly there are harmonics at 186.5(x3), 497(x8), 560(x9), 748(x12), 873(x14) and 936Hz (x15). This indicates deterioration in the condition of the rollers.</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g281fb67a6e6_0_154"/>
          <p:cNvPicPr preferRelativeResize="0"/>
          <p:nvPr/>
        </p:nvPicPr>
        <p:blipFill rotWithShape="1">
          <a:blip r:embed="rId3">
            <a:alphaModFix/>
          </a:blip>
          <a:srcRect b="0" l="0" r="0" t="0"/>
          <a:stretch/>
        </p:blipFill>
        <p:spPr>
          <a:xfrm>
            <a:off x="0" y="1259550"/>
            <a:ext cx="12191998" cy="5598456"/>
          </a:xfrm>
          <a:prstGeom prst="rect">
            <a:avLst/>
          </a:prstGeom>
          <a:noFill/>
          <a:ln>
            <a:noFill/>
          </a:ln>
        </p:spPr>
      </p:pic>
      <p:sp>
        <p:nvSpPr>
          <p:cNvPr id="218" name="Google Shape;218;g281fb67a6e6_0_154"/>
          <p:cNvSpPr txBox="1"/>
          <p:nvPr>
            <p:ph type="title"/>
          </p:nvPr>
        </p:nvSpPr>
        <p:spPr>
          <a:xfrm>
            <a:off x="0" y="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	Roller Failure: Evolution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g281fb67a6e6_0_221"/>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SzPct val="100000"/>
              <a:buNone/>
            </a:pPr>
            <a:r>
              <a:rPr lang="en-US"/>
              <a:t>Deep Learning</a:t>
            </a:r>
            <a:endParaRPr/>
          </a:p>
          <a:p>
            <a:pPr indent="0" lvl="0" marL="0" rtl="0" algn="ctr">
              <a:lnSpc>
                <a:spcPct val="90000"/>
              </a:lnSpc>
              <a:spcBef>
                <a:spcPts val="0"/>
              </a:spcBef>
              <a:spcAft>
                <a:spcPts val="0"/>
              </a:spcAft>
              <a:buSzPct val="100000"/>
              <a:buNone/>
            </a:pPr>
            <a:r>
              <a:rPr lang="en-US"/>
              <a:t>LLMs &amp; </a:t>
            </a:r>
            <a:endParaRPr/>
          </a:p>
          <a:p>
            <a:pPr indent="0" lvl="0" marL="0" rtl="0" algn="ctr">
              <a:lnSpc>
                <a:spcPct val="90000"/>
              </a:lnSpc>
              <a:spcBef>
                <a:spcPts val="0"/>
              </a:spcBef>
              <a:spcAft>
                <a:spcPts val="0"/>
              </a:spcAft>
              <a:buSzPct val="100000"/>
              <a:buNone/>
            </a:pPr>
            <a:r>
              <a:rPr lang="en-US"/>
              <a:t>Foundational Models</a:t>
            </a:r>
            <a:endParaRPr/>
          </a:p>
        </p:txBody>
      </p:sp>
      <p:sp>
        <p:nvSpPr>
          <p:cNvPr id="225" name="Google Shape;225;g281fb67a6e6_0_221"/>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rPr lang="en-US"/>
              <a:t>Data Synthesis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g27f76ab0d22_0_56"/>
          <p:cNvPicPr preferRelativeResize="0"/>
          <p:nvPr/>
        </p:nvPicPr>
        <p:blipFill>
          <a:blip r:embed="rId3">
            <a:alphaModFix/>
          </a:blip>
          <a:stretch>
            <a:fillRect/>
          </a:stretch>
        </p:blipFill>
        <p:spPr>
          <a:xfrm>
            <a:off x="316297" y="4937150"/>
            <a:ext cx="4718900" cy="1618900"/>
          </a:xfrm>
          <a:prstGeom prst="rect">
            <a:avLst/>
          </a:prstGeom>
          <a:noFill/>
          <a:ln>
            <a:noFill/>
          </a:ln>
        </p:spPr>
      </p:pic>
      <p:pic>
        <p:nvPicPr>
          <p:cNvPr id="232" name="Google Shape;232;g27f76ab0d22_0_56"/>
          <p:cNvPicPr preferRelativeResize="0"/>
          <p:nvPr/>
        </p:nvPicPr>
        <p:blipFill>
          <a:blip r:embed="rId4">
            <a:alphaModFix/>
          </a:blip>
          <a:stretch>
            <a:fillRect/>
          </a:stretch>
        </p:blipFill>
        <p:spPr>
          <a:xfrm>
            <a:off x="1651012" y="181150"/>
            <a:ext cx="8889975" cy="3415225"/>
          </a:xfrm>
          <a:prstGeom prst="rect">
            <a:avLst/>
          </a:prstGeom>
          <a:noFill/>
          <a:ln>
            <a:noFill/>
          </a:ln>
        </p:spPr>
      </p:pic>
      <p:sp>
        <p:nvSpPr>
          <p:cNvPr id="233" name="Google Shape;233;g27f76ab0d22_0_56"/>
          <p:cNvSpPr txBox="1"/>
          <p:nvPr/>
        </p:nvSpPr>
        <p:spPr>
          <a:xfrm>
            <a:off x="6760225" y="3858875"/>
            <a:ext cx="5431800" cy="29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latin typeface="Calibri"/>
                <a:ea typeface="Calibri"/>
                <a:cs typeface="Calibri"/>
                <a:sym typeface="Calibri"/>
              </a:rPr>
              <a:t>Why Transformers</a:t>
            </a:r>
            <a:r>
              <a:rPr lang="en-US" sz="2400">
                <a:latin typeface="Calibri"/>
                <a:ea typeface="Calibri"/>
                <a:cs typeface="Calibri"/>
                <a:sym typeface="Calibri"/>
              </a:rPr>
              <a:t>:</a:t>
            </a:r>
            <a:endParaRPr sz="2400">
              <a:latin typeface="Calibri"/>
              <a:ea typeface="Calibri"/>
              <a:cs typeface="Calibri"/>
              <a:sym typeface="Calibri"/>
            </a:endParaRPr>
          </a:p>
          <a:p>
            <a:pPr indent="0" lvl="0" marL="0" rtl="0" algn="l">
              <a:spcBef>
                <a:spcPts val="0"/>
              </a:spcBef>
              <a:spcAft>
                <a:spcPts val="0"/>
              </a:spcAft>
              <a:buNone/>
            </a:pPr>
            <a:r>
              <a:t/>
            </a:r>
            <a:endParaRPr sz="8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US" sz="2400">
                <a:latin typeface="Calibri"/>
                <a:ea typeface="Calibri"/>
                <a:cs typeface="Calibri"/>
                <a:sym typeface="Calibri"/>
              </a:rPr>
              <a:t>Long-range dependencies</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US" sz="2400">
                <a:latin typeface="Calibri"/>
                <a:ea typeface="Calibri"/>
                <a:cs typeface="Calibri"/>
                <a:sym typeface="Calibri"/>
              </a:rPr>
              <a:t>(Training) Vanishing Gradient</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US" sz="2400">
                <a:latin typeface="Calibri"/>
                <a:ea typeface="Calibri"/>
                <a:cs typeface="Calibri"/>
                <a:sym typeface="Calibri"/>
              </a:rPr>
              <a:t>(Inference) Attention Mechanism</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US" sz="2400">
                <a:solidFill>
                  <a:schemeClr val="dk1"/>
                </a:solidFill>
                <a:latin typeface="Calibri"/>
                <a:ea typeface="Calibri"/>
                <a:cs typeface="Calibri"/>
                <a:sym typeface="Calibri"/>
              </a:rPr>
              <a:t>Parallel processing</a:t>
            </a:r>
            <a:endParaRPr sz="2400">
              <a:solidFill>
                <a:schemeClr val="dk1"/>
              </a:solidFill>
              <a:latin typeface="Calibri"/>
              <a:ea typeface="Calibri"/>
              <a:cs typeface="Calibri"/>
              <a:sym typeface="Calibri"/>
            </a:endParaRPr>
          </a:p>
          <a:p>
            <a:pPr indent="-381000" lvl="1" marL="914400" rtl="0" algn="l">
              <a:spcBef>
                <a:spcPts val="0"/>
              </a:spcBef>
              <a:spcAft>
                <a:spcPts val="0"/>
              </a:spcAft>
              <a:buSzPts val="2400"/>
              <a:buFont typeface="Calibri"/>
              <a:buChar char="○"/>
            </a:pPr>
            <a:r>
              <a:rPr lang="en-US" sz="2400">
                <a:solidFill>
                  <a:schemeClr val="dk1"/>
                </a:solidFill>
                <a:latin typeface="Calibri"/>
                <a:ea typeface="Calibri"/>
                <a:cs typeface="Calibri"/>
                <a:sym typeface="Calibri"/>
              </a:rPr>
              <a:t>Scale Training/Core Abilities</a:t>
            </a:r>
            <a:endParaRPr sz="2400">
              <a:solidFill>
                <a:schemeClr val="dk1"/>
              </a:solidFill>
              <a:latin typeface="Calibri"/>
              <a:ea typeface="Calibri"/>
              <a:cs typeface="Calibri"/>
              <a:sym typeface="Calibri"/>
            </a:endParaRPr>
          </a:p>
          <a:p>
            <a:pPr indent="-381000" lvl="1" marL="914400" rtl="0" algn="l">
              <a:spcBef>
                <a:spcPts val="0"/>
              </a:spcBef>
              <a:spcAft>
                <a:spcPts val="0"/>
              </a:spcAft>
              <a:buSzPts val="2400"/>
              <a:buFont typeface="Calibri"/>
              <a:buChar char="○"/>
            </a:pPr>
            <a:r>
              <a:rPr lang="en-US" sz="2400">
                <a:solidFill>
                  <a:schemeClr val="dk1"/>
                </a:solidFill>
                <a:latin typeface="Calibri"/>
                <a:ea typeface="Calibri"/>
                <a:cs typeface="Calibri"/>
                <a:sym typeface="Calibri"/>
              </a:rPr>
              <a:t>Emergent Abilities</a:t>
            </a:r>
            <a:endParaRPr sz="24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g281fb67a6e6_0_286"/>
          <p:cNvSpPr txBox="1"/>
          <p:nvPr>
            <p:ph type="title"/>
          </p:nvPr>
        </p:nvSpPr>
        <p:spPr>
          <a:xfrm>
            <a:off x="0" y="0"/>
            <a:ext cx="10515600" cy="1325700"/>
          </a:xfrm>
          <a:prstGeom prst="rect">
            <a:avLst/>
          </a:prstGeom>
          <a:noFill/>
          <a:ln>
            <a:noFill/>
          </a:ln>
        </p:spPr>
        <p:txBody>
          <a:bodyPr anchorCtr="0" anchor="ctr" bIns="45700" lIns="91425" spcFirstLastPara="1" rIns="91425" wrap="square" tIns="45700">
            <a:normAutofit/>
          </a:bodyPr>
          <a:lstStyle/>
          <a:p>
            <a:pPr indent="457200" lvl="0" marL="0" rtl="0" algn="l">
              <a:lnSpc>
                <a:spcPct val="90000"/>
              </a:lnSpc>
              <a:spcBef>
                <a:spcPts val="0"/>
              </a:spcBef>
              <a:spcAft>
                <a:spcPts val="0"/>
              </a:spcAft>
              <a:buSzPts val="1800"/>
              <a:buNone/>
            </a:pPr>
            <a:r>
              <a:rPr lang="en-US"/>
              <a:t>Agenda</a:t>
            </a:r>
            <a:endParaRPr/>
          </a:p>
        </p:txBody>
      </p:sp>
      <p:sp>
        <p:nvSpPr>
          <p:cNvPr id="102" name="Google Shape;102;g281fb67a6e6_0_286"/>
          <p:cNvSpPr txBox="1"/>
          <p:nvPr>
            <p:ph idx="1" type="body"/>
          </p:nvPr>
        </p:nvSpPr>
        <p:spPr>
          <a:xfrm>
            <a:off x="838200" y="1825625"/>
            <a:ext cx="10515600" cy="5032500"/>
          </a:xfrm>
          <a:prstGeom prst="rect">
            <a:avLst/>
          </a:prstGeom>
          <a:noFill/>
          <a:ln>
            <a:noFill/>
          </a:ln>
        </p:spPr>
        <p:txBody>
          <a:bodyPr anchorCtr="0" anchor="t" bIns="45700" lIns="91425" spcFirstLastPara="1" rIns="91425" wrap="square" tIns="45700">
            <a:normAutofit fontScale="85000" lnSpcReduction="10000"/>
          </a:bodyPr>
          <a:lstStyle/>
          <a:p>
            <a:pPr indent="-352742" lvl="0" marL="457200" rtl="0" algn="l">
              <a:lnSpc>
                <a:spcPct val="150000"/>
              </a:lnSpc>
              <a:spcBef>
                <a:spcPts val="0"/>
              </a:spcBef>
              <a:spcAft>
                <a:spcPts val="0"/>
              </a:spcAft>
              <a:buSzPct val="69696"/>
              <a:buChar char="●"/>
            </a:pPr>
            <a:r>
              <a:rPr lang="en-US" sz="3300"/>
              <a:t>Big Picture</a:t>
            </a:r>
            <a:endParaRPr sz="3300"/>
          </a:p>
          <a:p>
            <a:pPr indent="-352742" lvl="0" marL="457200" rtl="0" algn="l">
              <a:lnSpc>
                <a:spcPct val="150000"/>
              </a:lnSpc>
              <a:spcBef>
                <a:spcPts val="0"/>
              </a:spcBef>
              <a:spcAft>
                <a:spcPts val="0"/>
              </a:spcAft>
              <a:buSzPct val="69696"/>
              <a:buChar char="●"/>
            </a:pPr>
            <a:r>
              <a:rPr lang="en-US" sz="3300"/>
              <a:t>ML </a:t>
            </a:r>
            <a:r>
              <a:rPr lang="en-US" sz="3300"/>
              <a:t>Time Series Challenges</a:t>
            </a:r>
            <a:endParaRPr sz="3300"/>
          </a:p>
          <a:p>
            <a:pPr indent="-352742" lvl="0" marL="457200" rtl="0" algn="l">
              <a:lnSpc>
                <a:spcPct val="150000"/>
              </a:lnSpc>
              <a:spcBef>
                <a:spcPts val="0"/>
              </a:spcBef>
              <a:spcAft>
                <a:spcPts val="0"/>
              </a:spcAft>
              <a:buSzPct val="69696"/>
              <a:buChar char="●"/>
            </a:pPr>
            <a:r>
              <a:rPr lang="en-US" sz="3300"/>
              <a:t>Why Deep Learning?</a:t>
            </a:r>
            <a:endParaRPr sz="3300"/>
          </a:p>
          <a:p>
            <a:pPr indent="-352742" lvl="0" marL="457200" rtl="0" algn="l">
              <a:lnSpc>
                <a:spcPct val="150000"/>
              </a:lnSpc>
              <a:spcBef>
                <a:spcPts val="0"/>
              </a:spcBef>
              <a:spcAft>
                <a:spcPts val="0"/>
              </a:spcAft>
              <a:buSzPct val="69696"/>
              <a:buChar char="●"/>
            </a:pPr>
            <a:r>
              <a:rPr lang="en-US" sz="3300"/>
              <a:t>Vibrational Analysis for Predictive Maintenance</a:t>
            </a:r>
            <a:endParaRPr sz="3300"/>
          </a:p>
          <a:p>
            <a:pPr indent="-352742" lvl="0" marL="457200" rtl="0" algn="l">
              <a:lnSpc>
                <a:spcPct val="150000"/>
              </a:lnSpc>
              <a:spcBef>
                <a:spcPts val="0"/>
              </a:spcBef>
              <a:spcAft>
                <a:spcPts val="0"/>
              </a:spcAft>
              <a:buSzPct val="69696"/>
              <a:buChar char="●"/>
            </a:pPr>
            <a:r>
              <a:rPr lang="en-US" sz="3300"/>
              <a:t>Can LLM Understand?</a:t>
            </a:r>
            <a:endParaRPr sz="3300"/>
          </a:p>
          <a:p>
            <a:pPr indent="-352742" lvl="0" marL="457200" rtl="0" algn="l">
              <a:lnSpc>
                <a:spcPct val="150000"/>
              </a:lnSpc>
              <a:spcBef>
                <a:spcPts val="0"/>
              </a:spcBef>
              <a:spcAft>
                <a:spcPts val="0"/>
              </a:spcAft>
              <a:buSzPct val="69696"/>
              <a:buChar char="●"/>
            </a:pPr>
            <a:r>
              <a:rPr lang="en-US" sz="3300"/>
              <a:t>Time Series Augmentation</a:t>
            </a:r>
            <a:endParaRPr sz="3300"/>
          </a:p>
          <a:p>
            <a:pPr indent="-406717" lvl="0" marL="457200" rtl="0" algn="l">
              <a:lnSpc>
                <a:spcPct val="150000"/>
              </a:lnSpc>
              <a:spcBef>
                <a:spcPts val="0"/>
              </a:spcBef>
              <a:spcAft>
                <a:spcPts val="0"/>
              </a:spcAft>
              <a:buSzPct val="100000"/>
              <a:buChar char="●"/>
            </a:pPr>
            <a:r>
              <a:rPr lang="en-US" sz="3300"/>
              <a:t>SOTA Research</a:t>
            </a:r>
            <a:endParaRPr sz="3300"/>
          </a:p>
          <a:p>
            <a:pPr indent="0" lvl="0" marL="0" rtl="0" algn="l">
              <a:lnSpc>
                <a:spcPct val="150000"/>
              </a:lnSpc>
              <a:spcBef>
                <a:spcPts val="0"/>
              </a:spcBef>
              <a:spcAft>
                <a:spcPts val="0"/>
              </a:spcAft>
              <a:buNone/>
            </a:pPr>
            <a:r>
              <a:t/>
            </a:r>
            <a:endParaRPr sz="2377"/>
          </a:p>
          <a:p>
            <a:pPr indent="0" lvl="0" marL="0" rtl="0" algn="l">
              <a:lnSpc>
                <a:spcPct val="150000"/>
              </a:lnSpc>
              <a:spcBef>
                <a:spcPts val="0"/>
              </a:spcBef>
              <a:spcAft>
                <a:spcPts val="0"/>
              </a:spcAft>
              <a:buNone/>
            </a:pPr>
            <a:r>
              <a:rPr lang="en-US" sz="2377"/>
              <a:t>References: </a:t>
            </a:r>
            <a:r>
              <a:rPr lang="en-US" sz="2377"/>
              <a:t>https://github.com/jon-chun/nafems-anomalous-time-series-augmentation/</a:t>
            </a:r>
            <a:endParaRPr sz="2377"/>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281fb67a6e6_0_30"/>
          <p:cNvSpPr txBox="1"/>
          <p:nvPr>
            <p:ph type="title"/>
          </p:nvPr>
        </p:nvSpPr>
        <p:spPr>
          <a:xfrm>
            <a:off x="0" y="0"/>
            <a:ext cx="10515600" cy="1325700"/>
          </a:xfrm>
          <a:prstGeom prst="rect">
            <a:avLst/>
          </a:prstGeom>
          <a:noFill/>
          <a:ln>
            <a:noFill/>
          </a:ln>
        </p:spPr>
        <p:txBody>
          <a:bodyPr anchorCtr="0" anchor="ctr" bIns="45700" lIns="91425" spcFirstLastPara="1" rIns="91425" wrap="square" tIns="45700">
            <a:normAutofit/>
          </a:bodyPr>
          <a:lstStyle/>
          <a:p>
            <a:pPr indent="457200" lvl="0" marL="0" rtl="0" algn="l">
              <a:lnSpc>
                <a:spcPct val="90000"/>
              </a:lnSpc>
              <a:spcBef>
                <a:spcPts val="0"/>
              </a:spcBef>
              <a:spcAft>
                <a:spcPts val="0"/>
              </a:spcAft>
              <a:buSzPts val="1800"/>
              <a:buNone/>
            </a:pPr>
            <a:r>
              <a:rPr lang="en-US"/>
              <a:t>LLM to Multimodal Foundational Models</a:t>
            </a:r>
            <a:endParaRPr/>
          </a:p>
        </p:txBody>
      </p:sp>
      <p:sp>
        <p:nvSpPr>
          <p:cNvPr id="240" name="Google Shape;240;g281fb67a6e6_0_30"/>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b="1" lang="en-US"/>
              <a:t>Pros</a:t>
            </a:r>
            <a:endParaRPr b="1"/>
          </a:p>
          <a:p>
            <a:pPr indent="-342900" lvl="0" marL="457200" rtl="0" algn="l">
              <a:lnSpc>
                <a:spcPct val="150000"/>
              </a:lnSpc>
              <a:spcBef>
                <a:spcPts val="0"/>
              </a:spcBef>
              <a:spcAft>
                <a:spcPts val="0"/>
              </a:spcAft>
              <a:buSzPts val="1800"/>
              <a:buChar char="●"/>
            </a:pPr>
            <a:r>
              <a:rPr b="1" i="1" lang="en-US"/>
              <a:t>Progress</a:t>
            </a:r>
            <a:r>
              <a:rPr lang="en-US"/>
              <a:t>: Entire Stack</a:t>
            </a:r>
            <a:endParaRPr/>
          </a:p>
          <a:p>
            <a:pPr indent="-342900" lvl="0" marL="457200" rtl="0" algn="l">
              <a:lnSpc>
                <a:spcPct val="150000"/>
              </a:lnSpc>
              <a:spcBef>
                <a:spcPts val="0"/>
              </a:spcBef>
              <a:spcAft>
                <a:spcPts val="0"/>
              </a:spcAft>
              <a:buSzPts val="1800"/>
              <a:buChar char="●"/>
            </a:pPr>
            <a:r>
              <a:rPr b="1" i="1" lang="en-US"/>
              <a:t>Discoveries</a:t>
            </a:r>
            <a:r>
              <a:rPr lang="en-US"/>
              <a:t>: Algos/Training</a:t>
            </a:r>
            <a:endParaRPr/>
          </a:p>
          <a:p>
            <a:pPr indent="-342900" lvl="0" marL="457200" rtl="0" algn="l">
              <a:lnSpc>
                <a:spcPct val="150000"/>
              </a:lnSpc>
              <a:spcBef>
                <a:spcPts val="0"/>
              </a:spcBef>
              <a:spcAft>
                <a:spcPts val="0"/>
              </a:spcAft>
              <a:buSzPts val="1800"/>
              <a:buChar char="●"/>
            </a:pPr>
            <a:r>
              <a:rPr b="1" i="1" lang="en-US"/>
              <a:t>Tool Use</a:t>
            </a:r>
            <a:r>
              <a:rPr lang="en-US"/>
              <a:t>/Creation</a:t>
            </a:r>
            <a:endParaRPr/>
          </a:p>
          <a:p>
            <a:pPr indent="-342900" lvl="0" marL="457200" rtl="0" algn="l">
              <a:lnSpc>
                <a:spcPct val="150000"/>
              </a:lnSpc>
              <a:spcBef>
                <a:spcPts val="0"/>
              </a:spcBef>
              <a:spcAft>
                <a:spcPts val="0"/>
              </a:spcAft>
              <a:buSzPts val="1800"/>
              <a:buChar char="●"/>
            </a:pPr>
            <a:r>
              <a:rPr b="1" i="1" lang="en-US"/>
              <a:t>Complemented </a:t>
            </a:r>
            <a:r>
              <a:rPr lang="en-US"/>
              <a:t>(DB, KB)</a:t>
            </a:r>
            <a:endParaRPr/>
          </a:p>
          <a:p>
            <a:pPr indent="-342900" lvl="0" marL="457200" rtl="0" algn="l">
              <a:lnSpc>
                <a:spcPct val="150000"/>
              </a:lnSpc>
              <a:spcBef>
                <a:spcPts val="0"/>
              </a:spcBef>
              <a:spcAft>
                <a:spcPts val="0"/>
              </a:spcAft>
              <a:buSzPts val="1800"/>
              <a:buChar char="●"/>
            </a:pPr>
            <a:r>
              <a:rPr lang="en-US"/>
              <a:t>Reasoning Agents</a:t>
            </a:r>
            <a:endParaRPr/>
          </a:p>
          <a:p>
            <a:pPr indent="-342900" lvl="0" marL="457200" rtl="0" algn="l">
              <a:lnSpc>
                <a:spcPct val="150000"/>
              </a:lnSpc>
              <a:spcBef>
                <a:spcPts val="0"/>
              </a:spcBef>
              <a:spcAft>
                <a:spcPts val="0"/>
              </a:spcAft>
              <a:buSzPts val="1800"/>
              <a:buChar char="●"/>
            </a:pPr>
            <a:r>
              <a:rPr b="1" i="1" lang="en-US"/>
              <a:t>Emergent Abilities</a:t>
            </a:r>
            <a:endParaRPr b="1" i="1"/>
          </a:p>
        </p:txBody>
      </p:sp>
      <p:sp>
        <p:nvSpPr>
          <p:cNvPr id="241" name="Google Shape;241;g281fb67a6e6_0_30"/>
          <p:cNvSpPr txBox="1"/>
          <p:nvPr>
            <p:ph idx="2" type="body"/>
          </p:nvPr>
        </p:nvSpPr>
        <p:spPr>
          <a:xfrm>
            <a:off x="6172200" y="1825625"/>
            <a:ext cx="5181600" cy="50325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1000"/>
              </a:spcBef>
              <a:spcAft>
                <a:spcPts val="0"/>
              </a:spcAft>
              <a:buSzPct val="64285"/>
              <a:buNone/>
            </a:pPr>
            <a:r>
              <a:rPr b="1" lang="en-US"/>
              <a:t>Cons</a:t>
            </a:r>
            <a:endParaRPr b="1"/>
          </a:p>
          <a:p>
            <a:pPr indent="-334327" lvl="0" marL="457200" rtl="0" algn="l">
              <a:lnSpc>
                <a:spcPct val="150000"/>
              </a:lnSpc>
              <a:spcBef>
                <a:spcPts val="1000"/>
              </a:spcBef>
              <a:spcAft>
                <a:spcPts val="0"/>
              </a:spcAft>
              <a:buSzPct val="64285"/>
              <a:buChar char="●"/>
            </a:pPr>
            <a:r>
              <a:rPr b="1" i="1" lang="en-US"/>
              <a:t>Innumeracy </a:t>
            </a:r>
            <a:r>
              <a:rPr lang="en-US"/>
              <a:t>(Language)</a:t>
            </a:r>
            <a:endParaRPr/>
          </a:p>
          <a:p>
            <a:pPr indent="-334327" lvl="0" marL="457200" rtl="0" algn="l">
              <a:lnSpc>
                <a:spcPct val="150000"/>
              </a:lnSpc>
              <a:spcBef>
                <a:spcPts val="1000"/>
              </a:spcBef>
              <a:spcAft>
                <a:spcPts val="0"/>
              </a:spcAft>
              <a:buSzPct val="64285"/>
              <a:buChar char="●"/>
            </a:pPr>
            <a:r>
              <a:rPr lang="en-US"/>
              <a:t>Hallucinations</a:t>
            </a:r>
            <a:endParaRPr/>
          </a:p>
          <a:p>
            <a:pPr indent="-334327" lvl="0" marL="457200" rtl="0" algn="l">
              <a:lnSpc>
                <a:spcPct val="150000"/>
              </a:lnSpc>
              <a:spcBef>
                <a:spcPts val="1000"/>
              </a:spcBef>
              <a:spcAft>
                <a:spcPts val="0"/>
              </a:spcAft>
              <a:buSzPct val="64285"/>
              <a:buChar char="●"/>
            </a:pPr>
            <a:r>
              <a:rPr b="1" i="1" lang="en-US"/>
              <a:t>Stochastic </a:t>
            </a:r>
            <a:r>
              <a:rPr lang="en-US"/>
              <a:t>&gt; Deterministic</a:t>
            </a:r>
            <a:endParaRPr/>
          </a:p>
          <a:p>
            <a:pPr indent="-334327" lvl="0" marL="457200" rtl="0" algn="l">
              <a:lnSpc>
                <a:spcPct val="150000"/>
              </a:lnSpc>
              <a:spcBef>
                <a:spcPts val="0"/>
              </a:spcBef>
              <a:spcAft>
                <a:spcPts val="0"/>
              </a:spcAft>
              <a:buSzPct val="64285"/>
              <a:buChar char="●"/>
            </a:pPr>
            <a:r>
              <a:rPr lang="en-US"/>
              <a:t>Limited </a:t>
            </a:r>
            <a:r>
              <a:rPr b="1" i="1" lang="en-US"/>
              <a:t>Context Window</a:t>
            </a:r>
            <a:endParaRPr/>
          </a:p>
          <a:p>
            <a:pPr indent="-334327" lvl="0" marL="457200" rtl="0" algn="l">
              <a:lnSpc>
                <a:spcPct val="150000"/>
              </a:lnSpc>
              <a:spcBef>
                <a:spcPts val="0"/>
              </a:spcBef>
              <a:spcAft>
                <a:spcPts val="0"/>
              </a:spcAft>
              <a:buSzPct val="64285"/>
              <a:buChar char="●"/>
            </a:pPr>
            <a:r>
              <a:rPr lang="en-US"/>
              <a:t>Cost/Complexity </a:t>
            </a:r>
            <a:r>
              <a:rPr b="1" i="1" lang="en-US"/>
              <a:t>vs GOFAI</a:t>
            </a:r>
            <a:endParaRPr b="1" i="1"/>
          </a:p>
          <a:p>
            <a:pPr indent="-334327" lvl="0" marL="457200" rtl="0" algn="l">
              <a:lnSpc>
                <a:spcPct val="150000"/>
              </a:lnSpc>
              <a:spcBef>
                <a:spcPts val="0"/>
              </a:spcBef>
              <a:spcAft>
                <a:spcPts val="0"/>
              </a:spcAft>
              <a:buSzPct val="64285"/>
              <a:buChar char="●"/>
            </a:pPr>
            <a:r>
              <a:rPr lang="en-US"/>
              <a:t>Big(ger) Data</a:t>
            </a:r>
            <a:endParaRPr/>
          </a:p>
          <a:p>
            <a:pPr indent="-334327" lvl="0" marL="457200" rtl="0" algn="l">
              <a:lnSpc>
                <a:spcPct val="150000"/>
              </a:lnSpc>
              <a:spcBef>
                <a:spcPts val="0"/>
              </a:spcBef>
              <a:spcAft>
                <a:spcPts val="0"/>
              </a:spcAft>
              <a:buSzPct val="64285"/>
              <a:buChar char="●"/>
            </a:pPr>
            <a:r>
              <a:rPr b="1" i="1" lang="en-US"/>
              <a:t>Stochastic Parrot</a:t>
            </a:r>
            <a:r>
              <a:rPr lang="en-US"/>
              <a:t> (no model or real understanding)</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5" name="Shape 245"/>
        <p:cNvGrpSpPr/>
        <p:nvPr/>
      </p:nvGrpSpPr>
      <p:grpSpPr>
        <a:xfrm>
          <a:off x="0" y="0"/>
          <a:ext cx="0" cy="0"/>
          <a:chOff x="0" y="0"/>
          <a:chExt cx="0" cy="0"/>
        </a:xfrm>
      </p:grpSpPr>
      <p:sp>
        <p:nvSpPr>
          <p:cNvPr id="246" name="Google Shape;246;p11"/>
          <p:cNvSpPr/>
          <p:nvPr/>
        </p:nvSpPr>
        <p:spPr>
          <a:xfrm>
            <a:off x="477012" y="480060"/>
            <a:ext cx="11238000" cy="5898000"/>
          </a:xfrm>
          <a:prstGeom prst="rect">
            <a:avLst/>
          </a:prstGeom>
          <a:no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7" name="Google Shape;247;p11"/>
          <p:cNvSpPr/>
          <p:nvPr/>
        </p:nvSpPr>
        <p:spPr>
          <a:xfrm>
            <a:off x="643466" y="643468"/>
            <a:ext cx="10905000" cy="5571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picture containing text, screenshot, diagram, plot&#10;&#10;Description automatically generated" id="248" name="Google Shape;248;p11"/>
          <p:cNvPicPr preferRelativeResize="0"/>
          <p:nvPr/>
        </p:nvPicPr>
        <p:blipFill rotWithShape="1">
          <a:blip r:embed="rId3">
            <a:alphaModFix/>
          </a:blip>
          <a:srcRect b="0" l="0" r="0" t="0"/>
          <a:stretch/>
        </p:blipFill>
        <p:spPr>
          <a:xfrm>
            <a:off x="0" y="643475"/>
            <a:ext cx="9039366" cy="6214526"/>
          </a:xfrm>
          <a:prstGeom prst="rect">
            <a:avLst/>
          </a:prstGeom>
          <a:noFill/>
          <a:ln>
            <a:noFill/>
          </a:ln>
        </p:spPr>
      </p:pic>
      <p:pic>
        <p:nvPicPr>
          <p:cNvPr descr="A picture containing text, font, screenshot, white&#10;&#10;Description automatically generated" id="249" name="Google Shape;249;p11"/>
          <p:cNvPicPr preferRelativeResize="0"/>
          <p:nvPr/>
        </p:nvPicPr>
        <p:blipFill rotWithShape="1">
          <a:blip r:embed="rId4">
            <a:alphaModFix/>
          </a:blip>
          <a:srcRect b="0" l="0" r="0" t="0"/>
          <a:stretch/>
        </p:blipFill>
        <p:spPr>
          <a:xfrm>
            <a:off x="8409675" y="0"/>
            <a:ext cx="3782325" cy="983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descr="A bird standing on a rock&#10;&#10;Description automatically generated" id="255" name="Google Shape;255;g281fb67a6e6_0_258"/>
          <p:cNvPicPr preferRelativeResize="0"/>
          <p:nvPr/>
        </p:nvPicPr>
        <p:blipFill rotWithShape="1">
          <a:blip r:embed="rId3">
            <a:alphaModFix/>
          </a:blip>
          <a:srcRect b="0" l="0" r="0" t="0"/>
          <a:stretch/>
        </p:blipFill>
        <p:spPr>
          <a:xfrm>
            <a:off x="2130828" y="643467"/>
            <a:ext cx="7930343" cy="5571067"/>
          </a:xfrm>
          <a:prstGeom prst="rect">
            <a:avLst/>
          </a:prstGeom>
          <a:noFill/>
          <a:ln>
            <a:noFill/>
          </a:ln>
        </p:spPr>
      </p:pic>
      <p:sp>
        <p:nvSpPr>
          <p:cNvPr id="256" name="Google Shape;256;g281fb67a6e6_0_258"/>
          <p:cNvSpPr/>
          <p:nvPr/>
        </p:nvSpPr>
        <p:spPr>
          <a:xfrm>
            <a:off x="2231375" y="4290200"/>
            <a:ext cx="402600" cy="1437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descr="A picture containing text, diagram, line, parallel&#10;&#10;Description automatically generated" id="262" name="Google Shape;262;g281fb67a6e6_0_263"/>
          <p:cNvPicPr preferRelativeResize="0"/>
          <p:nvPr/>
        </p:nvPicPr>
        <p:blipFill rotWithShape="1">
          <a:blip r:embed="rId3">
            <a:alphaModFix/>
          </a:blip>
          <a:srcRect b="22624" l="0" r="0" t="0"/>
          <a:stretch/>
        </p:blipFill>
        <p:spPr>
          <a:xfrm>
            <a:off x="0" y="2244950"/>
            <a:ext cx="12192001" cy="4440574"/>
          </a:xfrm>
          <a:prstGeom prst="rect">
            <a:avLst/>
          </a:prstGeom>
          <a:noFill/>
          <a:ln>
            <a:noFill/>
          </a:ln>
        </p:spPr>
      </p:pic>
      <p:pic>
        <p:nvPicPr>
          <p:cNvPr descr="A screenshot of a computer&#10;&#10;Description automatically generated with low confidence" id="263" name="Google Shape;263;g281fb67a6e6_0_263"/>
          <p:cNvPicPr preferRelativeResize="0"/>
          <p:nvPr/>
        </p:nvPicPr>
        <p:blipFill rotWithShape="1">
          <a:blip r:embed="rId4">
            <a:alphaModFix/>
          </a:blip>
          <a:srcRect b="0" l="0" r="0" t="0"/>
          <a:stretch/>
        </p:blipFill>
        <p:spPr>
          <a:xfrm>
            <a:off x="-1620" y="-1"/>
            <a:ext cx="8096565" cy="163922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descr="A picture containing text, diagram, line, plot&#10;&#10;Description automatically generated" id="269" name="Google Shape;269;g281fb67a6e6_0_269"/>
          <p:cNvPicPr preferRelativeResize="0"/>
          <p:nvPr/>
        </p:nvPicPr>
        <p:blipFill rotWithShape="1">
          <a:blip r:embed="rId3">
            <a:alphaModFix/>
          </a:blip>
          <a:srcRect b="0" l="0" r="0" t="0"/>
          <a:stretch/>
        </p:blipFill>
        <p:spPr>
          <a:xfrm>
            <a:off x="1028625" y="1788550"/>
            <a:ext cx="10134751" cy="5069449"/>
          </a:xfrm>
          <a:prstGeom prst="rect">
            <a:avLst/>
          </a:prstGeom>
          <a:noFill/>
          <a:ln>
            <a:noFill/>
          </a:ln>
        </p:spPr>
      </p:pic>
      <p:pic>
        <p:nvPicPr>
          <p:cNvPr descr="A picture containing text, font, screenshot, white&#10;&#10;Description automatically generated" id="270" name="Google Shape;270;g281fb67a6e6_0_269"/>
          <p:cNvPicPr preferRelativeResize="0"/>
          <p:nvPr/>
        </p:nvPicPr>
        <p:blipFill rotWithShape="1">
          <a:blip r:embed="rId4">
            <a:alphaModFix/>
          </a:blip>
          <a:srcRect b="0" l="0" r="0" t="0"/>
          <a:stretch/>
        </p:blipFill>
        <p:spPr>
          <a:xfrm>
            <a:off x="0" y="0"/>
            <a:ext cx="6892827" cy="152771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descr="Proteins are able to fold quickly because they have funnel-shaped energy landscapes that progressively direct the protein towards increasingly low energies as it folds. The movie is a schematic illustration of a protein folding alongside its energy landscape. [Credit: C. Fennell, Junior Fellow, Laufer Center for Physical and Quantitative Biology, Stony Brook University." id="276" name="Google Shape;276;g281fb67a6e6_0_275" title="Protein Folding">
            <a:hlinkClick r:id="rId3"/>
          </p:cNvPr>
          <p:cNvPicPr preferRelativeResize="0"/>
          <p:nvPr/>
        </p:nvPicPr>
        <p:blipFill>
          <a:blip r:embed="rId4">
            <a:alphaModFix/>
          </a:blip>
          <a:stretch>
            <a:fillRect/>
          </a:stretch>
        </p:blipFill>
        <p:spPr>
          <a:xfrm>
            <a:off x="792625" y="1242200"/>
            <a:ext cx="9921375" cy="5498275"/>
          </a:xfrm>
          <a:prstGeom prst="rect">
            <a:avLst/>
          </a:prstGeom>
          <a:noFill/>
          <a:ln>
            <a:noFill/>
          </a:ln>
        </p:spPr>
      </p:pic>
      <p:pic>
        <p:nvPicPr>
          <p:cNvPr id="277" name="Google Shape;277;g281fb67a6e6_0_275"/>
          <p:cNvPicPr preferRelativeResize="0"/>
          <p:nvPr/>
        </p:nvPicPr>
        <p:blipFill>
          <a:blip r:embed="rId5">
            <a:alphaModFix/>
          </a:blip>
          <a:stretch>
            <a:fillRect/>
          </a:stretch>
        </p:blipFill>
        <p:spPr>
          <a:xfrm>
            <a:off x="7830519" y="0"/>
            <a:ext cx="4361474" cy="1053300"/>
          </a:xfrm>
          <a:prstGeom prst="rect">
            <a:avLst/>
          </a:prstGeom>
          <a:noFill/>
          <a:ln>
            <a:noFill/>
          </a:ln>
        </p:spPr>
      </p:pic>
      <p:sp>
        <p:nvSpPr>
          <p:cNvPr id="278" name="Google Shape;278;g281fb67a6e6_0_275"/>
          <p:cNvSpPr txBox="1"/>
          <p:nvPr>
            <p:ph type="title"/>
          </p:nvPr>
        </p:nvSpPr>
        <p:spPr>
          <a:xfrm>
            <a:off x="0" y="0"/>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	ATCG Sequence -&gt; Human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000"/>
                                        <p:tgtEl>
                                          <p:spTgt spid="2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g27f76ab0d22_0_35"/>
          <p:cNvSpPr txBox="1"/>
          <p:nvPr>
            <p:ph type="title"/>
          </p:nvPr>
        </p:nvSpPr>
        <p:spPr>
          <a:xfrm>
            <a:off x="0" y="0"/>
            <a:ext cx="10515600" cy="1325700"/>
          </a:xfrm>
          <a:prstGeom prst="rect">
            <a:avLst/>
          </a:prstGeom>
          <a:noFill/>
          <a:ln>
            <a:noFill/>
          </a:ln>
        </p:spPr>
        <p:txBody>
          <a:bodyPr anchorCtr="0" anchor="ctr" bIns="45700" lIns="91425" spcFirstLastPara="1" rIns="91425" wrap="square" tIns="45700">
            <a:normAutofit/>
          </a:bodyPr>
          <a:lstStyle/>
          <a:p>
            <a:pPr indent="457200" lvl="0" marL="0" rtl="0" algn="l">
              <a:lnSpc>
                <a:spcPct val="90000"/>
              </a:lnSpc>
              <a:spcBef>
                <a:spcPts val="0"/>
              </a:spcBef>
              <a:spcAft>
                <a:spcPts val="0"/>
              </a:spcAft>
              <a:buSzPts val="1800"/>
              <a:buNone/>
            </a:pPr>
            <a:r>
              <a:rPr lang="en-US"/>
              <a:t>Under Explored</a:t>
            </a:r>
            <a:endParaRPr/>
          </a:p>
        </p:txBody>
      </p:sp>
      <p:pic>
        <p:nvPicPr>
          <p:cNvPr id="285" name="Google Shape;285;g27f76ab0d22_0_35"/>
          <p:cNvPicPr preferRelativeResize="0"/>
          <p:nvPr/>
        </p:nvPicPr>
        <p:blipFill rotWithShape="1">
          <a:blip r:embed="rId3">
            <a:alphaModFix/>
          </a:blip>
          <a:srcRect b="0" l="0" r="0" t="0"/>
          <a:stretch/>
        </p:blipFill>
        <p:spPr>
          <a:xfrm>
            <a:off x="177150" y="2300708"/>
            <a:ext cx="3929126" cy="2934192"/>
          </a:xfrm>
          <a:prstGeom prst="rect">
            <a:avLst/>
          </a:prstGeom>
          <a:noFill/>
          <a:ln>
            <a:noFill/>
          </a:ln>
        </p:spPr>
      </p:pic>
      <p:pic>
        <p:nvPicPr>
          <p:cNvPr id="286" name="Google Shape;286;g27f76ab0d22_0_35"/>
          <p:cNvPicPr preferRelativeResize="0"/>
          <p:nvPr/>
        </p:nvPicPr>
        <p:blipFill rotWithShape="1">
          <a:blip r:embed="rId4">
            <a:alphaModFix/>
          </a:blip>
          <a:srcRect b="0" l="0" r="0" t="0"/>
          <a:stretch/>
        </p:blipFill>
        <p:spPr>
          <a:xfrm>
            <a:off x="4106275" y="1680275"/>
            <a:ext cx="8224526" cy="41750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g2820c73e7b5_3_83"/>
          <p:cNvPicPr preferRelativeResize="0"/>
          <p:nvPr/>
        </p:nvPicPr>
        <p:blipFill rotWithShape="1">
          <a:blip r:embed="rId3">
            <a:alphaModFix/>
          </a:blip>
          <a:srcRect b="0" l="0" r="0" t="42112"/>
          <a:stretch/>
        </p:blipFill>
        <p:spPr>
          <a:xfrm>
            <a:off x="7435975" y="0"/>
            <a:ext cx="4756024" cy="1144451"/>
          </a:xfrm>
          <a:prstGeom prst="rect">
            <a:avLst/>
          </a:prstGeom>
          <a:noFill/>
          <a:ln>
            <a:noFill/>
          </a:ln>
        </p:spPr>
      </p:pic>
      <p:pic>
        <p:nvPicPr>
          <p:cNvPr id="293" name="Google Shape;293;g2820c73e7b5_3_83"/>
          <p:cNvPicPr preferRelativeResize="0"/>
          <p:nvPr/>
        </p:nvPicPr>
        <p:blipFill rotWithShape="1">
          <a:blip r:embed="rId4">
            <a:alphaModFix/>
          </a:blip>
          <a:srcRect b="0" l="0" r="0" t="14361"/>
          <a:stretch/>
        </p:blipFill>
        <p:spPr>
          <a:xfrm>
            <a:off x="0" y="1544125"/>
            <a:ext cx="9307707" cy="5313876"/>
          </a:xfrm>
          <a:prstGeom prst="rect">
            <a:avLst/>
          </a:prstGeom>
          <a:noFill/>
          <a:ln>
            <a:noFill/>
          </a:ln>
        </p:spPr>
      </p:pic>
      <p:sp>
        <p:nvSpPr>
          <p:cNvPr id="294" name="Google Shape;294;g2820c73e7b5_3_83"/>
          <p:cNvSpPr txBox="1"/>
          <p:nvPr>
            <p:ph type="title"/>
          </p:nvPr>
        </p:nvSpPr>
        <p:spPr>
          <a:xfrm>
            <a:off x="0" y="0"/>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	How LLMs Learn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2820c73e7b5_3_90"/>
          <p:cNvSpPr txBox="1"/>
          <p:nvPr>
            <p:ph type="title"/>
          </p:nvPr>
        </p:nvSpPr>
        <p:spPr>
          <a:xfrm>
            <a:off x="0" y="0"/>
            <a:ext cx="10515600" cy="1325700"/>
          </a:xfrm>
          <a:prstGeom prst="rect">
            <a:avLst/>
          </a:prstGeom>
          <a:noFill/>
          <a:ln>
            <a:noFill/>
          </a:ln>
        </p:spPr>
        <p:txBody>
          <a:bodyPr anchorCtr="0" anchor="ctr" bIns="45700" lIns="91425" spcFirstLastPara="1" rIns="91425" wrap="square" tIns="45700">
            <a:normAutofit/>
          </a:bodyPr>
          <a:lstStyle/>
          <a:p>
            <a:pPr indent="457200" lvl="0" marL="0" rtl="0" algn="l">
              <a:lnSpc>
                <a:spcPct val="90000"/>
              </a:lnSpc>
              <a:spcBef>
                <a:spcPts val="0"/>
              </a:spcBef>
              <a:spcAft>
                <a:spcPts val="0"/>
              </a:spcAft>
              <a:buSzPts val="1800"/>
              <a:buNone/>
            </a:pPr>
            <a:r>
              <a:rPr lang="en-US"/>
              <a:t>LLM Datasets: Quality &gt; Quantity</a:t>
            </a:r>
            <a:endParaRPr/>
          </a:p>
        </p:txBody>
      </p:sp>
      <p:pic>
        <p:nvPicPr>
          <p:cNvPr id="301" name="Google Shape;301;g2820c73e7b5_3_90"/>
          <p:cNvPicPr preferRelativeResize="0"/>
          <p:nvPr/>
        </p:nvPicPr>
        <p:blipFill rotWithShape="1">
          <a:blip r:embed="rId3">
            <a:alphaModFix/>
          </a:blip>
          <a:srcRect b="0" l="0" r="0" t="0"/>
          <a:stretch/>
        </p:blipFill>
        <p:spPr>
          <a:xfrm>
            <a:off x="1905275" y="1690823"/>
            <a:ext cx="8381450" cy="49638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g2820c73e7b5_3_96">
            <a:hlinkClick r:id="rId3"/>
          </p:cNvPr>
          <p:cNvPicPr preferRelativeResize="0"/>
          <p:nvPr/>
        </p:nvPicPr>
        <p:blipFill>
          <a:blip r:embed="rId4">
            <a:alphaModFix/>
          </a:blip>
          <a:stretch>
            <a:fillRect/>
          </a:stretch>
        </p:blipFill>
        <p:spPr>
          <a:xfrm>
            <a:off x="222800" y="1218374"/>
            <a:ext cx="5024716" cy="4421250"/>
          </a:xfrm>
          <a:prstGeom prst="rect">
            <a:avLst/>
          </a:prstGeom>
          <a:noFill/>
          <a:ln>
            <a:noFill/>
          </a:ln>
        </p:spPr>
      </p:pic>
      <p:pic>
        <p:nvPicPr>
          <p:cNvPr id="308" name="Google Shape;308;g2820c73e7b5_3_96">
            <a:hlinkClick r:id="rId5"/>
          </p:cNvPr>
          <p:cNvPicPr preferRelativeResize="0"/>
          <p:nvPr/>
        </p:nvPicPr>
        <p:blipFill>
          <a:blip r:embed="rId6">
            <a:alphaModFix/>
          </a:blip>
          <a:stretch>
            <a:fillRect/>
          </a:stretch>
        </p:blipFill>
        <p:spPr>
          <a:xfrm>
            <a:off x="5947950" y="1218375"/>
            <a:ext cx="6021250" cy="4421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g281fb67a6e6_0_293"/>
          <p:cNvSpPr txBox="1"/>
          <p:nvPr>
            <p:ph type="title"/>
          </p:nvPr>
        </p:nvSpPr>
        <p:spPr>
          <a:xfrm>
            <a:off x="0" y="0"/>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	Spherical Cows in the Room</a:t>
            </a:r>
            <a:endParaRPr/>
          </a:p>
        </p:txBody>
      </p:sp>
      <p:sp>
        <p:nvSpPr>
          <p:cNvPr id="109" name="Google Shape;109;g281fb67a6e6_0_293"/>
          <p:cNvSpPr txBox="1"/>
          <p:nvPr>
            <p:ph idx="1" type="body"/>
          </p:nvPr>
        </p:nvSpPr>
        <p:spPr>
          <a:xfrm>
            <a:off x="838200" y="1385975"/>
            <a:ext cx="10515600" cy="4790700"/>
          </a:xfrm>
          <a:prstGeom prst="rect">
            <a:avLst/>
          </a:prstGeom>
        </p:spPr>
        <p:txBody>
          <a:bodyPr anchorCtr="0" anchor="t" bIns="45700" lIns="91425" spcFirstLastPara="1" rIns="91425" wrap="square" tIns="45700">
            <a:normAutofit/>
          </a:bodyPr>
          <a:lstStyle/>
          <a:p>
            <a:pPr indent="-342900" lvl="0" marL="457200" rtl="0" algn="l">
              <a:spcBef>
                <a:spcPts val="0"/>
              </a:spcBef>
              <a:spcAft>
                <a:spcPts val="0"/>
              </a:spcAft>
              <a:buSzPts val="1800"/>
              <a:buChar char="●"/>
            </a:pPr>
            <a:r>
              <a:rPr lang="en-US"/>
              <a:t>Predict/Forecast &gt; Analyze &gt; Augment &gt; </a:t>
            </a:r>
            <a:r>
              <a:rPr b="1" i="1" lang="en-US"/>
              <a:t>Synthesize</a:t>
            </a:r>
            <a:endParaRPr b="1" i="1"/>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b="1" lang="en-US"/>
              <a:t>No</a:t>
            </a:r>
            <a:r>
              <a:rPr lang="en-US"/>
              <a:t>: real-time constraints</a:t>
            </a:r>
            <a:endParaRPr/>
          </a:p>
          <a:p>
            <a:pPr indent="-342900" lvl="0" marL="457200" rtl="0" algn="l">
              <a:spcBef>
                <a:spcPts val="0"/>
              </a:spcBef>
              <a:spcAft>
                <a:spcPts val="0"/>
              </a:spcAft>
              <a:buSzPts val="1800"/>
              <a:buChar char="●"/>
            </a:pPr>
            <a:r>
              <a:rPr b="1" lang="en-US"/>
              <a:t>No</a:t>
            </a:r>
            <a:r>
              <a:rPr lang="en-US"/>
              <a:t>: multi-variable</a:t>
            </a:r>
            <a:endParaRPr/>
          </a:p>
          <a:p>
            <a:pPr indent="-342900" lvl="0" marL="457200" rtl="0" algn="l">
              <a:spcBef>
                <a:spcPts val="0"/>
              </a:spcBef>
              <a:spcAft>
                <a:spcPts val="0"/>
              </a:spcAft>
              <a:buSzPts val="1800"/>
              <a:buChar char="●"/>
            </a:pPr>
            <a:r>
              <a:rPr b="1" lang="en-US"/>
              <a:t>No</a:t>
            </a:r>
            <a:r>
              <a:rPr lang="en-US"/>
              <a:t>: irregular sampling &amp; lengths (DTW)</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b="1" lang="en-US"/>
              <a:t>Yes</a:t>
            </a:r>
            <a:r>
              <a:rPr lang="en-US"/>
              <a:t>: Clean, consistent, complete time series</a:t>
            </a:r>
            <a:endParaRPr/>
          </a:p>
          <a:p>
            <a:pPr indent="-342900" lvl="0" marL="457200" rtl="0" algn="l">
              <a:spcBef>
                <a:spcPts val="0"/>
              </a:spcBef>
              <a:spcAft>
                <a:spcPts val="0"/>
              </a:spcAft>
              <a:buSzPts val="1800"/>
              <a:buChar char="●"/>
            </a:pPr>
            <a:r>
              <a:rPr b="1" lang="en-US"/>
              <a:t>Yes</a:t>
            </a:r>
            <a:r>
              <a:rPr lang="en-US"/>
              <a:t>: Narrow single domain</a:t>
            </a:r>
            <a:endParaRPr/>
          </a:p>
          <a:p>
            <a:pPr indent="-342900" lvl="0" marL="457200" rtl="0" algn="l">
              <a:spcBef>
                <a:spcPts val="0"/>
              </a:spcBef>
              <a:spcAft>
                <a:spcPts val="0"/>
              </a:spcAft>
              <a:buSzPts val="1800"/>
              <a:buChar char="●"/>
            </a:pPr>
            <a:r>
              <a:rPr b="1" lang="en-US"/>
              <a:t>Yes</a:t>
            </a:r>
            <a:r>
              <a:rPr lang="en-US"/>
              <a:t>: Single, open API vendor</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en-US"/>
              <a:t>Condensed Talk</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g27f76ab0d22_0_91"/>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rPr lang="en-US"/>
              <a:t>Time Series Augmentation</a:t>
            </a:r>
            <a:endParaRPr/>
          </a:p>
        </p:txBody>
      </p:sp>
      <p:sp>
        <p:nvSpPr>
          <p:cNvPr id="315" name="Google Shape;315;g27f76ab0d22_0_91"/>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rPr lang="en-US"/>
              <a:t>Data Synthesis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g27f76ab0d22_0_17"/>
          <p:cNvPicPr preferRelativeResize="0"/>
          <p:nvPr/>
        </p:nvPicPr>
        <p:blipFill rotWithShape="1">
          <a:blip r:embed="rId3">
            <a:alphaModFix/>
          </a:blip>
          <a:srcRect b="13836" l="0" r="0" t="0"/>
          <a:stretch/>
        </p:blipFill>
        <p:spPr>
          <a:xfrm>
            <a:off x="0" y="0"/>
            <a:ext cx="12192001" cy="6038416"/>
          </a:xfrm>
          <a:prstGeom prst="rect">
            <a:avLst/>
          </a:prstGeom>
          <a:noFill/>
          <a:ln>
            <a:noFill/>
          </a:ln>
        </p:spPr>
      </p:pic>
      <p:sp>
        <p:nvSpPr>
          <p:cNvPr id="322" name="Google Shape;322;g27f76ab0d22_0_17"/>
          <p:cNvSpPr txBox="1"/>
          <p:nvPr/>
        </p:nvSpPr>
        <p:spPr>
          <a:xfrm>
            <a:off x="-1900" y="6499600"/>
            <a:ext cx="12192000" cy="364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Time Series Data Augmentation for Deep Learning: A Survey by Qingsong Wen et al. Mar 31, 2022</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g27f76ab0d22_0_81"/>
          <p:cNvSpPr txBox="1"/>
          <p:nvPr/>
        </p:nvSpPr>
        <p:spPr>
          <a:xfrm>
            <a:off x="-1900" y="6499600"/>
            <a:ext cx="12192000" cy="364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chemeClr val="dk1"/>
              </a:buClr>
              <a:buSzPts val="1100"/>
              <a:buFont typeface="Arial"/>
              <a:buNone/>
            </a:pPr>
            <a:r>
              <a:rPr b="0" i="0" lang="en-US" sz="1400" u="none" cap="none" strike="noStrike">
                <a:solidFill>
                  <a:srgbClr val="000000"/>
                </a:solidFill>
                <a:latin typeface="Calibri"/>
                <a:ea typeface="Calibri"/>
                <a:cs typeface="Calibri"/>
                <a:sym typeface="Calibri"/>
              </a:rPr>
              <a:t>Generative Deep Learning: Teaching Machines To Paint, Write, Compose, and Play 2nd Edition by David Foster (Jun 2023)</a:t>
            </a:r>
            <a:endParaRPr b="0" i="0" sz="1400" u="none" cap="none" strike="noStrike">
              <a:solidFill>
                <a:srgbClr val="000000"/>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329" name="Google Shape;329;g27f76ab0d22_0_81"/>
          <p:cNvPicPr preferRelativeResize="0"/>
          <p:nvPr/>
        </p:nvPicPr>
        <p:blipFill rotWithShape="1">
          <a:blip r:embed="rId3">
            <a:alphaModFix/>
          </a:blip>
          <a:srcRect b="0" l="0" r="0" t="0"/>
          <a:stretch/>
        </p:blipFill>
        <p:spPr>
          <a:xfrm>
            <a:off x="1255125" y="0"/>
            <a:ext cx="9726401" cy="63787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g2822aaeba1e_2_0"/>
          <p:cNvSpPr txBox="1"/>
          <p:nvPr>
            <p:ph type="ctrTitle"/>
          </p:nvPr>
        </p:nvSpPr>
        <p:spPr>
          <a:xfrm>
            <a:off x="978475" y="1122375"/>
            <a:ext cx="10119300" cy="23877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a:t>Practical </a:t>
            </a:r>
            <a:r>
              <a:rPr lang="en-US"/>
              <a:t>Time Series</a:t>
            </a:r>
            <a:endParaRPr/>
          </a:p>
          <a:p>
            <a:pPr indent="0" lvl="0" marL="0" rtl="0" algn="ctr">
              <a:spcBef>
                <a:spcPts val="0"/>
              </a:spcBef>
              <a:spcAft>
                <a:spcPts val="0"/>
              </a:spcAft>
              <a:buNone/>
            </a:pPr>
            <a:r>
              <a:rPr lang="en-US"/>
              <a:t>Generation &amp; Benchmarks</a:t>
            </a:r>
            <a:endParaRPr/>
          </a:p>
        </p:txBody>
      </p:sp>
      <p:sp>
        <p:nvSpPr>
          <p:cNvPr id="336" name="Google Shape;336;g2822aaeba1e_2_0"/>
          <p:cNvSpPr txBox="1"/>
          <p:nvPr>
            <p:ph idx="1" type="subTitle"/>
          </p:nvPr>
        </p:nvSpPr>
        <p:spPr>
          <a:xfrm>
            <a:off x="1524000" y="3602038"/>
            <a:ext cx="9144000" cy="16557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rPr lang="en-US"/>
              <a:t>Data Synthesis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g2822aaeba1e_2_6"/>
          <p:cNvSpPr txBox="1"/>
          <p:nvPr>
            <p:ph type="title"/>
          </p:nvPr>
        </p:nvSpPr>
        <p:spPr>
          <a:xfrm>
            <a:off x="0" y="0"/>
            <a:ext cx="10515600" cy="1325700"/>
          </a:xfrm>
          <a:prstGeom prst="rect">
            <a:avLst/>
          </a:prstGeom>
        </p:spPr>
        <p:txBody>
          <a:bodyPr anchorCtr="0" anchor="ctr" bIns="45700" lIns="91425" spcFirstLastPara="1" rIns="91425" wrap="square" tIns="45700">
            <a:normAutofit/>
          </a:bodyPr>
          <a:lstStyle/>
          <a:p>
            <a:pPr indent="457200" lvl="0" marL="0" rtl="0" algn="l">
              <a:spcBef>
                <a:spcPts val="0"/>
              </a:spcBef>
              <a:spcAft>
                <a:spcPts val="0"/>
              </a:spcAft>
              <a:buNone/>
            </a:pPr>
            <a:r>
              <a:rPr lang="en-US"/>
              <a:t>Synthcity: </a:t>
            </a:r>
            <a:endParaRPr/>
          </a:p>
        </p:txBody>
      </p:sp>
      <p:sp>
        <p:nvSpPr>
          <p:cNvPr id="343" name="Google Shape;343;g2822aaeba1e_2_6"/>
          <p:cNvSpPr txBox="1"/>
          <p:nvPr>
            <p:ph idx="1" type="body"/>
          </p:nvPr>
        </p:nvSpPr>
        <p:spPr>
          <a:xfrm>
            <a:off x="0" y="6432250"/>
            <a:ext cx="11911500" cy="314400"/>
          </a:xfrm>
          <a:prstGeom prst="rect">
            <a:avLst/>
          </a:prstGeom>
        </p:spPr>
        <p:txBody>
          <a:bodyPr anchorCtr="0" anchor="t" bIns="45700" lIns="91425" spcFirstLastPara="1" rIns="91425" wrap="square" tIns="45700">
            <a:normAutofit lnSpcReduction="20000"/>
          </a:bodyPr>
          <a:lstStyle/>
          <a:p>
            <a:pPr indent="0" lvl="0" marL="0" rtl="0" algn="l">
              <a:lnSpc>
                <a:spcPct val="115000"/>
              </a:lnSpc>
              <a:spcBef>
                <a:spcPts val="0"/>
              </a:spcBef>
              <a:spcAft>
                <a:spcPts val="0"/>
              </a:spcAft>
              <a:buNone/>
            </a:pPr>
            <a:r>
              <a:rPr lang="en-US" sz="1100">
                <a:latin typeface="Arial"/>
                <a:ea typeface="Arial"/>
                <a:cs typeface="Arial"/>
                <a:sym typeface="Arial"/>
              </a:rPr>
              <a:t>Github (20230912) </a:t>
            </a:r>
            <a:r>
              <a:rPr lang="en-US" sz="1100" u="sng">
                <a:solidFill>
                  <a:srgbClr val="1155CC"/>
                </a:solidFill>
                <a:latin typeface="Arial"/>
                <a:ea typeface="Arial"/>
                <a:cs typeface="Arial"/>
                <a:sym typeface="Arial"/>
                <a:hlinkClick r:id="rId3">
                  <a:extLst>
                    <a:ext uri="{A12FA001-AC4F-418D-AE19-62706E023703}">
                      <ahyp:hlinkClr val="tx"/>
                    </a:ext>
                  </a:extLst>
                </a:hlinkClick>
              </a:rPr>
              <a:t>vanderschaarlab/synthcity: A library for generating and evaluating synthetic tabular data for privacy, fairness and data augmentation. (github.com)</a:t>
            </a:r>
            <a:r>
              <a:rPr lang="en-US" sz="1100">
                <a:latin typeface="Arial"/>
                <a:ea typeface="Arial"/>
                <a:cs typeface="Arial"/>
                <a:sym typeface="Arial"/>
              </a:rPr>
              <a:t>	</a:t>
            </a:r>
            <a:endParaRPr/>
          </a:p>
        </p:txBody>
      </p:sp>
      <p:pic>
        <p:nvPicPr>
          <p:cNvPr id="344" name="Google Shape;344;g2822aaeba1e_2_6">
            <a:hlinkClick r:id="rId4"/>
          </p:cNvPr>
          <p:cNvPicPr preferRelativeResize="0"/>
          <p:nvPr/>
        </p:nvPicPr>
        <p:blipFill>
          <a:blip r:embed="rId5">
            <a:alphaModFix/>
          </a:blip>
          <a:stretch>
            <a:fillRect/>
          </a:stretch>
        </p:blipFill>
        <p:spPr>
          <a:xfrm>
            <a:off x="3805651" y="102575"/>
            <a:ext cx="7287299" cy="61384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2822aaeba1e_2_13"/>
          <p:cNvSpPr txBox="1"/>
          <p:nvPr>
            <p:ph type="title"/>
          </p:nvPr>
        </p:nvSpPr>
        <p:spPr>
          <a:xfrm>
            <a:off x="0" y="0"/>
            <a:ext cx="10515600" cy="1325700"/>
          </a:xfrm>
          <a:prstGeom prst="rect">
            <a:avLst/>
          </a:prstGeom>
        </p:spPr>
        <p:txBody>
          <a:bodyPr anchorCtr="0" anchor="ctr" bIns="45700" lIns="91425" spcFirstLastPara="1" rIns="91425" wrap="square" tIns="45700">
            <a:normAutofit/>
          </a:bodyPr>
          <a:lstStyle/>
          <a:p>
            <a:pPr indent="457200" lvl="0" marL="0" rtl="0" algn="l">
              <a:spcBef>
                <a:spcPts val="0"/>
              </a:spcBef>
              <a:spcAft>
                <a:spcPts val="0"/>
              </a:spcAft>
              <a:buNone/>
            </a:pPr>
            <a:r>
              <a:rPr lang="en-US"/>
              <a:t>Time Series Generative Model (TSCM)</a:t>
            </a:r>
            <a:endParaRPr/>
          </a:p>
        </p:txBody>
      </p:sp>
      <p:sp>
        <p:nvSpPr>
          <p:cNvPr id="351" name="Google Shape;351;g2822aaeba1e_2_13"/>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lnSpcReduction="10000"/>
          </a:bodyPr>
          <a:lstStyle/>
          <a:p>
            <a:pPr indent="-342900" lvl="0" marL="457200" rtl="0" algn="l">
              <a:spcBef>
                <a:spcPts val="1000"/>
              </a:spcBef>
              <a:spcAft>
                <a:spcPts val="0"/>
              </a:spcAft>
              <a:buSzPts val="1800"/>
              <a:buChar char="●"/>
            </a:pPr>
            <a:r>
              <a:rPr lang="en-US"/>
              <a:t>TS: Conditioned and temporally conditioned time series</a:t>
            </a:r>
            <a:endParaRPr/>
          </a:p>
          <a:p>
            <a:pPr indent="-342900" lvl="0" marL="457200" rtl="0" algn="l">
              <a:spcBef>
                <a:spcPts val="0"/>
              </a:spcBef>
              <a:spcAft>
                <a:spcPts val="0"/>
              </a:spcAft>
              <a:buSzPts val="1800"/>
              <a:buChar char="●"/>
            </a:pPr>
            <a:r>
              <a:rPr lang="en-US"/>
              <a:t>Models: Generative, Probabilistic, Simulator</a:t>
            </a:r>
            <a:endParaRPr/>
          </a:p>
          <a:p>
            <a:pPr indent="-342900" lvl="0" marL="457200" rtl="0" algn="l">
              <a:spcBef>
                <a:spcPts val="0"/>
              </a:spcBef>
              <a:spcAft>
                <a:spcPts val="0"/>
              </a:spcAft>
              <a:buSzPts val="1800"/>
              <a:buChar char="●"/>
            </a:pPr>
            <a:r>
              <a:rPr lang="en-US"/>
              <a:t>Classes:</a:t>
            </a:r>
            <a:endParaRPr/>
          </a:p>
          <a:p>
            <a:pPr indent="-342900" lvl="1" marL="914400" rtl="0" algn="l">
              <a:spcBef>
                <a:spcPts val="0"/>
              </a:spcBef>
              <a:spcAft>
                <a:spcPts val="0"/>
              </a:spcAft>
              <a:buSzPts val="1800"/>
              <a:buChar char="○"/>
            </a:pPr>
            <a:r>
              <a:rPr lang="en-US"/>
              <a:t>* Data-Driven: GAN, VAE and Neural Processes (NP)</a:t>
            </a:r>
            <a:endParaRPr/>
          </a:p>
          <a:p>
            <a:pPr indent="-342900" lvl="1" marL="914400" rtl="0" algn="l">
              <a:spcBef>
                <a:spcPts val="0"/>
              </a:spcBef>
              <a:spcAft>
                <a:spcPts val="0"/>
              </a:spcAft>
              <a:buSzPts val="1800"/>
              <a:buChar char="○"/>
            </a:pPr>
            <a:r>
              <a:rPr lang="en-US"/>
              <a:t>Dataless: Generative user-specified model (ARIMA?)</a:t>
            </a:r>
            <a:endParaRPr/>
          </a:p>
          <a:p>
            <a:pPr indent="-342900" lvl="1" marL="914400" rtl="0" algn="l">
              <a:spcBef>
                <a:spcPts val="0"/>
              </a:spcBef>
              <a:spcAft>
                <a:spcPts val="0"/>
              </a:spcAft>
              <a:buSzPts val="1800"/>
              <a:buChar char="○"/>
            </a:pPr>
            <a:r>
              <a:rPr lang="en-US"/>
              <a:t>* Simulator: 	est model param from data (Gaussian Processes, Bayesian)</a:t>
            </a:r>
            <a:endParaRPr/>
          </a:p>
          <a:p>
            <a:pPr indent="-342900" lvl="0" marL="457200" rtl="0" algn="l">
              <a:spcBef>
                <a:spcPts val="0"/>
              </a:spcBef>
              <a:spcAft>
                <a:spcPts val="0"/>
              </a:spcAft>
              <a:buSzPts val="1800"/>
              <a:buChar char="●"/>
            </a:pPr>
            <a:r>
              <a:rPr lang="en-US"/>
              <a:t>Metric Types: Similarity, downstream task, predictive consistency, fairness, privacy, diversity, and visual comparison</a:t>
            </a:r>
            <a:endParaRPr/>
          </a:p>
          <a:p>
            <a:pPr indent="-342900" lvl="0" marL="457200" rtl="0" algn="l">
              <a:spcBef>
                <a:spcPts val="0"/>
              </a:spcBef>
              <a:spcAft>
                <a:spcPts val="0"/>
              </a:spcAft>
              <a:buSzPts val="1800"/>
              <a:buChar char="●"/>
            </a:pPr>
            <a:r>
              <a:rPr lang="en-US"/>
              <a:t>Goal</a:t>
            </a:r>
            <a:endParaRPr/>
          </a:p>
          <a:p>
            <a:pPr indent="-342900" lvl="1" marL="914400" rtl="0" algn="l">
              <a:spcBef>
                <a:spcPts val="0"/>
              </a:spcBef>
              <a:spcAft>
                <a:spcPts val="0"/>
              </a:spcAft>
              <a:buSzPts val="1800"/>
              <a:buChar char="○"/>
            </a:pPr>
            <a:r>
              <a:rPr lang="en-US"/>
              <a:t>Complex interdependencies</a:t>
            </a:r>
            <a:endParaRPr/>
          </a:p>
          <a:p>
            <a:pPr indent="-342900" lvl="1" marL="914400" rtl="0" algn="l">
              <a:spcBef>
                <a:spcPts val="0"/>
              </a:spcBef>
              <a:spcAft>
                <a:spcPts val="0"/>
              </a:spcAft>
              <a:buSzPts val="1800"/>
              <a:buChar char="○"/>
            </a:pPr>
            <a:r>
              <a:rPr lang="en-US"/>
              <a:t>unlabeled, labeled and temporally labeled</a:t>
            </a:r>
            <a:endParaRPr/>
          </a:p>
          <a:p>
            <a:pPr indent="-342900" lvl="0" marL="457200" rtl="0" algn="l">
              <a:spcBef>
                <a:spcPts val="0"/>
              </a:spcBef>
              <a:spcAft>
                <a:spcPts val="0"/>
              </a:spcAft>
              <a:buSzPts val="1800"/>
              <a:buChar char="●"/>
            </a:pPr>
            <a:r>
              <a:rPr lang="en-US"/>
              <a:t>Results</a:t>
            </a:r>
            <a:endParaRPr/>
          </a:p>
          <a:p>
            <a:pPr indent="-342900" lvl="1" marL="914400" rtl="0" algn="l">
              <a:spcBef>
                <a:spcPts val="0"/>
              </a:spcBef>
              <a:spcAft>
                <a:spcPts val="0"/>
              </a:spcAft>
              <a:buSzPts val="1800"/>
              <a:buChar char="○"/>
            </a:pPr>
            <a:r>
              <a:rPr lang="en-US"/>
              <a:t>NASA C-MAPPS: train 1100x(24) &amp; UCI Energy 1000x(16)</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g2822aaeba1e_2_19"/>
          <p:cNvSpPr txBox="1"/>
          <p:nvPr>
            <p:ph type="title"/>
          </p:nvPr>
        </p:nvSpPr>
        <p:spPr>
          <a:xfrm>
            <a:off x="0" y="0"/>
            <a:ext cx="10515600" cy="1325700"/>
          </a:xfrm>
          <a:prstGeom prst="rect">
            <a:avLst/>
          </a:prstGeom>
        </p:spPr>
        <p:txBody>
          <a:bodyPr anchorCtr="0" anchor="ctr" bIns="45700" lIns="91425" spcFirstLastPara="1" rIns="91425" wrap="square" tIns="45700">
            <a:normAutofit/>
          </a:bodyPr>
          <a:lstStyle/>
          <a:p>
            <a:pPr indent="457200" lvl="0" marL="0" rtl="0" algn="l">
              <a:spcBef>
                <a:spcPts val="0"/>
              </a:spcBef>
              <a:spcAft>
                <a:spcPts val="0"/>
              </a:spcAft>
              <a:buNone/>
            </a:pPr>
            <a:r>
              <a:rPr lang="en-US" u="sng">
                <a:solidFill>
                  <a:schemeClr val="hlink"/>
                </a:solidFill>
                <a:hlinkClick r:id="rId3"/>
              </a:rPr>
              <a:t>TSCM</a:t>
            </a:r>
            <a:r>
              <a:rPr lang="en-US"/>
              <a:t>: </a:t>
            </a:r>
            <a:endParaRPr/>
          </a:p>
        </p:txBody>
      </p:sp>
      <p:pic>
        <p:nvPicPr>
          <p:cNvPr id="358" name="Google Shape;358;g2822aaeba1e_2_19"/>
          <p:cNvPicPr preferRelativeResize="0"/>
          <p:nvPr/>
        </p:nvPicPr>
        <p:blipFill>
          <a:blip r:embed="rId4">
            <a:alphaModFix/>
          </a:blip>
          <a:stretch>
            <a:fillRect/>
          </a:stretch>
        </p:blipFill>
        <p:spPr>
          <a:xfrm>
            <a:off x="0" y="1846021"/>
            <a:ext cx="5660849" cy="3165941"/>
          </a:xfrm>
          <a:prstGeom prst="rect">
            <a:avLst/>
          </a:prstGeom>
          <a:noFill/>
          <a:ln>
            <a:noFill/>
          </a:ln>
        </p:spPr>
      </p:pic>
      <p:pic>
        <p:nvPicPr>
          <p:cNvPr id="359" name="Google Shape;359;g2822aaeba1e_2_19"/>
          <p:cNvPicPr preferRelativeResize="0"/>
          <p:nvPr/>
        </p:nvPicPr>
        <p:blipFill>
          <a:blip r:embed="rId5">
            <a:alphaModFix/>
          </a:blip>
          <a:stretch>
            <a:fillRect/>
          </a:stretch>
        </p:blipFill>
        <p:spPr>
          <a:xfrm>
            <a:off x="5660850" y="1064612"/>
            <a:ext cx="6531151" cy="472877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g2822aaeba1e_2_26"/>
          <p:cNvSpPr txBox="1"/>
          <p:nvPr>
            <p:ph type="title"/>
          </p:nvPr>
        </p:nvSpPr>
        <p:spPr>
          <a:xfrm>
            <a:off x="0" y="0"/>
            <a:ext cx="10515600" cy="1325700"/>
          </a:xfrm>
          <a:prstGeom prst="rect">
            <a:avLst/>
          </a:prstGeom>
        </p:spPr>
        <p:txBody>
          <a:bodyPr anchorCtr="0" anchor="ctr" bIns="45700" lIns="91425" spcFirstLastPara="1" rIns="91425" wrap="square" tIns="45700">
            <a:normAutofit/>
          </a:bodyPr>
          <a:lstStyle/>
          <a:p>
            <a:pPr indent="457200" lvl="0" marL="0" rtl="0" algn="l">
              <a:spcBef>
                <a:spcPts val="0"/>
              </a:spcBef>
              <a:spcAft>
                <a:spcPts val="0"/>
              </a:spcAft>
              <a:buNone/>
            </a:pPr>
            <a:r>
              <a:rPr lang="en-US"/>
              <a:t>TSGM: </a:t>
            </a:r>
            <a:endParaRPr/>
          </a:p>
        </p:txBody>
      </p:sp>
      <p:sp>
        <p:nvSpPr>
          <p:cNvPr id="366" name="Google Shape;366;g2822aaeba1e_2_26"/>
          <p:cNvSpPr txBox="1"/>
          <p:nvPr>
            <p:ph idx="1" type="body"/>
          </p:nvPr>
        </p:nvSpPr>
        <p:spPr>
          <a:xfrm>
            <a:off x="0" y="6209400"/>
            <a:ext cx="10515600" cy="648600"/>
          </a:xfrm>
          <a:prstGeom prst="rect">
            <a:avLst/>
          </a:prstGeom>
        </p:spPr>
        <p:txBody>
          <a:bodyPr anchorCtr="0" anchor="t" bIns="45700" lIns="91425" spcFirstLastPara="1" rIns="91425" wrap="square" tIns="45700">
            <a:normAutofit fontScale="85000" lnSpcReduction="20000"/>
          </a:bodyPr>
          <a:lstStyle/>
          <a:p>
            <a:pPr indent="0" lvl="0" marL="0" rtl="0" algn="l">
              <a:lnSpc>
                <a:spcPct val="115000"/>
              </a:lnSpc>
              <a:spcBef>
                <a:spcPts val="0"/>
              </a:spcBef>
              <a:spcAft>
                <a:spcPts val="0"/>
              </a:spcAft>
              <a:buNone/>
            </a:pPr>
            <a:r>
              <a:t/>
            </a:r>
            <a:endParaRPr sz="1100">
              <a:latin typeface="Arial"/>
              <a:ea typeface="Arial"/>
              <a:cs typeface="Arial"/>
              <a:sym typeface="Arial"/>
            </a:endParaRPr>
          </a:p>
          <a:p>
            <a:pPr indent="-287972" lvl="0" marL="457200" rtl="0" algn="l">
              <a:lnSpc>
                <a:spcPct val="115000"/>
              </a:lnSpc>
              <a:spcBef>
                <a:spcPts val="0"/>
              </a:spcBef>
              <a:spcAft>
                <a:spcPts val="0"/>
              </a:spcAft>
              <a:buSzPct val="100000"/>
              <a:buChar char="●"/>
            </a:pPr>
            <a:r>
              <a:rPr lang="en-US" sz="1100">
                <a:latin typeface="Arial"/>
                <a:ea typeface="Arial"/>
                <a:cs typeface="Arial"/>
                <a:sym typeface="Arial"/>
              </a:rPr>
              <a:t>Github (20230918) </a:t>
            </a:r>
            <a:r>
              <a:rPr lang="en-US" sz="1100" u="sng">
                <a:solidFill>
                  <a:srgbClr val="1155CC"/>
                </a:solidFill>
                <a:latin typeface="Arial"/>
                <a:ea typeface="Arial"/>
                <a:cs typeface="Arial"/>
                <a:sym typeface="Arial"/>
                <a:hlinkClick r:id="rId3">
                  <a:extLst>
                    <a:ext uri="{A12FA001-AC4F-418D-AE19-62706E023703}">
                      <ahyp:hlinkClr val="tx"/>
                    </a:ext>
                  </a:extLst>
                </a:hlinkClick>
              </a:rPr>
              <a:t>AlexanderVNikitin/tsgm: Generative modeling of synthetic time series data and time series augmentations (github.com)</a:t>
            </a:r>
            <a:endParaRPr sz="1100">
              <a:latin typeface="Arial"/>
              <a:ea typeface="Arial"/>
              <a:cs typeface="Arial"/>
              <a:sym typeface="Arial"/>
            </a:endParaRPr>
          </a:p>
          <a:p>
            <a:pPr indent="-287972" lvl="0" marL="457200" rtl="0" algn="l">
              <a:lnSpc>
                <a:spcPct val="115000"/>
              </a:lnSpc>
              <a:spcBef>
                <a:spcPts val="0"/>
              </a:spcBef>
              <a:spcAft>
                <a:spcPts val="0"/>
              </a:spcAft>
              <a:buSzPct val="100000"/>
              <a:buChar char="●"/>
            </a:pPr>
            <a:r>
              <a:rPr lang="en-US" sz="1100">
                <a:latin typeface="Arial"/>
                <a:ea typeface="Arial"/>
                <a:cs typeface="Arial"/>
                <a:sym typeface="Arial"/>
              </a:rPr>
              <a:t>Documentation (pypi) </a:t>
            </a:r>
            <a:r>
              <a:rPr lang="en-US" sz="1100" u="sng">
                <a:solidFill>
                  <a:srgbClr val="1155CC"/>
                </a:solidFill>
                <a:latin typeface="Arial"/>
                <a:ea typeface="Arial"/>
                <a:cs typeface="Arial"/>
                <a:sym typeface="Arial"/>
                <a:hlinkClick r:id="rId4">
                  <a:extLst>
                    <a:ext uri="{A12FA001-AC4F-418D-AE19-62706E023703}">
                      <ahyp:hlinkClr val="tx"/>
                    </a:ext>
                  </a:extLst>
                </a:hlinkClick>
              </a:rPr>
              <a:t>Time Series Simulator (TSGM) Official Documentation — tsgm 0.0.0 documentation</a:t>
            </a:r>
            <a:endParaRPr sz="1100">
              <a:latin typeface="Arial"/>
              <a:ea typeface="Arial"/>
              <a:cs typeface="Arial"/>
              <a:sym typeface="Arial"/>
            </a:endParaRPr>
          </a:p>
          <a:p>
            <a:pPr indent="-287972" lvl="0" marL="457200" rtl="0" algn="l">
              <a:lnSpc>
                <a:spcPct val="115000"/>
              </a:lnSpc>
              <a:spcBef>
                <a:spcPts val="0"/>
              </a:spcBef>
              <a:spcAft>
                <a:spcPts val="0"/>
              </a:spcAft>
              <a:buSzPct val="100000"/>
              <a:buChar char="●"/>
            </a:pPr>
            <a:r>
              <a:rPr lang="en-US" sz="1100">
                <a:latin typeface="Arial"/>
                <a:ea typeface="Arial"/>
                <a:cs typeface="Arial"/>
                <a:sym typeface="Arial"/>
              </a:rPr>
              <a:t>Colab: </a:t>
            </a:r>
            <a:r>
              <a:rPr lang="en-US" sz="1100" u="sng">
                <a:solidFill>
                  <a:srgbClr val="1155CC"/>
                </a:solidFill>
                <a:latin typeface="Arial"/>
                <a:ea typeface="Arial"/>
                <a:cs typeface="Arial"/>
                <a:sym typeface="Arial"/>
                <a:hlinkClick r:id="rId5">
                  <a:extLst>
                    <a:ext uri="{A12FA001-AC4F-418D-AE19-62706E023703}">
                      <ahyp:hlinkClr val="tx"/>
                    </a:ext>
                  </a:extLst>
                </a:hlinkClick>
              </a:rPr>
              <a:t>Getting started with TSGM.ipynb - Colaboratory (google.com)</a:t>
            </a:r>
            <a:r>
              <a:rPr lang="en-US" sz="1100">
                <a:latin typeface="Arial"/>
                <a:ea typeface="Arial"/>
                <a:cs typeface="Arial"/>
                <a:sym typeface="Arial"/>
              </a:rPr>
              <a:t>  </a:t>
            </a:r>
            <a:endParaRPr/>
          </a:p>
        </p:txBody>
      </p:sp>
      <p:pic>
        <p:nvPicPr>
          <p:cNvPr id="367" name="Google Shape;367;g2822aaeba1e_2_26"/>
          <p:cNvPicPr preferRelativeResize="0"/>
          <p:nvPr/>
        </p:nvPicPr>
        <p:blipFill rotWithShape="1">
          <a:blip r:embed="rId6">
            <a:alphaModFix/>
          </a:blip>
          <a:srcRect b="0" l="0" r="0" t="1671"/>
          <a:stretch/>
        </p:blipFill>
        <p:spPr>
          <a:xfrm>
            <a:off x="4021800" y="183400"/>
            <a:ext cx="6335726" cy="59174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g2822aaeba1e_2_108"/>
          <p:cNvSpPr txBox="1"/>
          <p:nvPr>
            <p:ph type="ctrTitle"/>
          </p:nvPr>
        </p:nvSpPr>
        <p:spPr>
          <a:xfrm>
            <a:off x="978475" y="1122375"/>
            <a:ext cx="10119300" cy="23877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a:t>SOTA </a:t>
            </a:r>
            <a:r>
              <a:rPr lang="en-US"/>
              <a:t>Time Series</a:t>
            </a:r>
            <a:endParaRPr/>
          </a:p>
          <a:p>
            <a:pPr indent="0" lvl="0" marL="0" rtl="0" algn="ctr">
              <a:spcBef>
                <a:spcPts val="0"/>
              </a:spcBef>
              <a:spcAft>
                <a:spcPts val="0"/>
              </a:spcAft>
              <a:buNone/>
            </a:pPr>
            <a:r>
              <a:rPr lang="en-US"/>
              <a:t>Generation Research</a:t>
            </a:r>
            <a:endParaRPr/>
          </a:p>
        </p:txBody>
      </p:sp>
      <p:sp>
        <p:nvSpPr>
          <p:cNvPr id="374" name="Google Shape;374;g2822aaeba1e_2_108"/>
          <p:cNvSpPr txBox="1"/>
          <p:nvPr>
            <p:ph idx="1" type="subTitle"/>
          </p:nvPr>
        </p:nvSpPr>
        <p:spPr>
          <a:xfrm>
            <a:off x="1524000" y="3602038"/>
            <a:ext cx="9144000" cy="16557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rPr lang="en-US"/>
              <a:t>Data Synthesis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g2820c73e7b5_3_106"/>
          <p:cNvPicPr preferRelativeResize="0"/>
          <p:nvPr/>
        </p:nvPicPr>
        <p:blipFill rotWithShape="1">
          <a:blip r:embed="rId3">
            <a:alphaModFix/>
          </a:blip>
          <a:srcRect b="11887" l="28977" r="10915" t="11519"/>
          <a:stretch/>
        </p:blipFill>
        <p:spPr>
          <a:xfrm>
            <a:off x="724626" y="424488"/>
            <a:ext cx="10742748" cy="600903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g2820c73e7b5_3_220"/>
          <p:cNvSpPr txBox="1"/>
          <p:nvPr>
            <p:ph type="title"/>
          </p:nvPr>
        </p:nvSpPr>
        <p:spPr>
          <a:xfrm>
            <a:off x="0" y="0"/>
            <a:ext cx="10515600" cy="1325700"/>
          </a:xfrm>
          <a:prstGeom prst="rect">
            <a:avLst/>
          </a:prstGeom>
          <a:noFill/>
          <a:ln>
            <a:noFill/>
          </a:ln>
        </p:spPr>
        <p:txBody>
          <a:bodyPr anchorCtr="0" anchor="ctr" bIns="45700" lIns="91425" spcFirstLastPara="1" rIns="91425" wrap="square" tIns="45700">
            <a:normAutofit/>
          </a:bodyPr>
          <a:lstStyle/>
          <a:p>
            <a:pPr indent="457200" lvl="0" marL="0" rtl="0" algn="l">
              <a:lnSpc>
                <a:spcPct val="90000"/>
              </a:lnSpc>
              <a:spcBef>
                <a:spcPts val="0"/>
              </a:spcBef>
              <a:spcAft>
                <a:spcPts val="0"/>
              </a:spcAft>
              <a:buSzPts val="1800"/>
              <a:buNone/>
            </a:pPr>
            <a:r>
              <a:rPr lang="en-US"/>
              <a:t>Challenges of Univariable Time Series</a:t>
            </a:r>
            <a:endParaRPr/>
          </a:p>
        </p:txBody>
      </p:sp>
      <p:sp>
        <p:nvSpPr>
          <p:cNvPr id="116" name="Google Shape;116;g2820c73e7b5_3_220"/>
          <p:cNvSpPr txBox="1"/>
          <p:nvPr>
            <p:ph idx="1" type="body"/>
          </p:nvPr>
        </p:nvSpPr>
        <p:spPr>
          <a:xfrm>
            <a:off x="838200" y="1825625"/>
            <a:ext cx="10515600" cy="5032500"/>
          </a:xfrm>
          <a:prstGeom prst="rect">
            <a:avLst/>
          </a:prstGeom>
          <a:noFill/>
          <a:ln>
            <a:noFill/>
          </a:ln>
        </p:spPr>
        <p:txBody>
          <a:bodyPr anchorCtr="0" anchor="t" bIns="45700" lIns="91425" spcFirstLastPara="1" rIns="91425" wrap="square" tIns="45700">
            <a:normAutofit/>
          </a:bodyPr>
          <a:lstStyle/>
          <a:p>
            <a:pPr indent="-374650" lvl="0" marL="457200" rtl="0" algn="l">
              <a:lnSpc>
                <a:spcPct val="150000"/>
              </a:lnSpc>
              <a:spcBef>
                <a:spcPts val="0"/>
              </a:spcBef>
              <a:spcAft>
                <a:spcPts val="0"/>
              </a:spcAft>
              <a:buSzPts val="2300"/>
              <a:buChar char="●"/>
            </a:pPr>
            <a:r>
              <a:rPr lang="en-US" sz="3300"/>
              <a:t>Long-range Dependencies</a:t>
            </a:r>
            <a:endParaRPr sz="3300"/>
          </a:p>
          <a:p>
            <a:pPr indent="-374650" lvl="0" marL="457200" rtl="0" algn="l">
              <a:lnSpc>
                <a:spcPct val="150000"/>
              </a:lnSpc>
              <a:spcBef>
                <a:spcPts val="0"/>
              </a:spcBef>
              <a:spcAft>
                <a:spcPts val="0"/>
              </a:spcAft>
              <a:buSzPts val="2300"/>
              <a:buChar char="●"/>
            </a:pPr>
            <a:r>
              <a:rPr lang="en-US" sz="3300"/>
              <a:t>High-dimensions -&gt; multicollinearity </a:t>
            </a:r>
            <a:endParaRPr sz="3300"/>
          </a:p>
          <a:p>
            <a:pPr indent="-374650" lvl="0" marL="457200" rtl="0" algn="l">
              <a:lnSpc>
                <a:spcPct val="150000"/>
              </a:lnSpc>
              <a:spcBef>
                <a:spcPts val="0"/>
              </a:spcBef>
              <a:spcAft>
                <a:spcPts val="0"/>
              </a:spcAft>
              <a:buSzPts val="2300"/>
              <a:buChar char="●"/>
            </a:pPr>
            <a:r>
              <a:rPr lang="en-US" sz="3300"/>
              <a:t>low S/N(non-gaussian)</a:t>
            </a:r>
            <a:endParaRPr sz="3300"/>
          </a:p>
          <a:p>
            <a:pPr indent="-374650" lvl="0" marL="457200" rtl="0" algn="l">
              <a:lnSpc>
                <a:spcPct val="150000"/>
              </a:lnSpc>
              <a:spcBef>
                <a:spcPts val="0"/>
              </a:spcBef>
              <a:spcAft>
                <a:spcPts val="0"/>
              </a:spcAft>
              <a:buSzPts val="2300"/>
              <a:buChar char="●"/>
            </a:pPr>
            <a:r>
              <a:rPr lang="en-US" sz="3300"/>
              <a:t>Non-stationarity</a:t>
            </a:r>
            <a:endParaRPr sz="3300"/>
          </a:p>
          <a:p>
            <a:pPr indent="-374650" lvl="0" marL="457200" rtl="0" algn="l">
              <a:lnSpc>
                <a:spcPct val="150000"/>
              </a:lnSpc>
              <a:spcBef>
                <a:spcPts val="0"/>
              </a:spcBef>
              <a:spcAft>
                <a:spcPts val="0"/>
              </a:spcAft>
              <a:buSzPts val="2300"/>
              <a:buChar char="●"/>
            </a:pPr>
            <a:r>
              <a:rPr lang="en-US" sz="3300"/>
              <a:t>Complex, non-linear, feedback loops</a:t>
            </a:r>
            <a:endParaRPr sz="3300"/>
          </a:p>
          <a:p>
            <a:pPr indent="-374650" lvl="0" marL="457200" rtl="0" algn="l">
              <a:lnSpc>
                <a:spcPct val="150000"/>
              </a:lnSpc>
              <a:spcBef>
                <a:spcPts val="0"/>
              </a:spcBef>
              <a:spcAft>
                <a:spcPts val="0"/>
              </a:spcAft>
              <a:buSzPts val="2300"/>
              <a:buChar char="●"/>
            </a:pPr>
            <a:r>
              <a:rPr lang="en-US" sz="3300"/>
              <a:t>Irreversible composition (freq overlap)</a:t>
            </a:r>
            <a:endParaRPr sz="33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g2820c73e7b5_3_115"/>
          <p:cNvSpPr txBox="1"/>
          <p:nvPr>
            <p:ph type="title"/>
          </p:nvPr>
        </p:nvSpPr>
        <p:spPr>
          <a:xfrm>
            <a:off x="-324225" y="-21615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	C-GATS (5 May 2023)</a:t>
            </a:r>
            <a:endParaRPr/>
          </a:p>
        </p:txBody>
      </p:sp>
      <p:sp>
        <p:nvSpPr>
          <p:cNvPr id="387" name="Google Shape;387;g2820c73e7b5_3_115"/>
          <p:cNvSpPr txBox="1"/>
          <p:nvPr>
            <p:ph idx="1" type="body"/>
          </p:nvPr>
        </p:nvSpPr>
        <p:spPr>
          <a:xfrm>
            <a:off x="838200" y="1314100"/>
            <a:ext cx="10515600" cy="5434500"/>
          </a:xfrm>
          <a:prstGeom prst="rect">
            <a:avLst/>
          </a:prstGeom>
          <a:noFill/>
          <a:ln>
            <a:noFill/>
          </a:ln>
        </p:spPr>
        <p:txBody>
          <a:bodyPr anchorCtr="0" anchor="t" bIns="45700" lIns="91425" spcFirstLastPara="1" rIns="91425" wrap="square" tIns="45700">
            <a:noAutofit/>
          </a:bodyPr>
          <a:lstStyle/>
          <a:p>
            <a:pPr indent="-381000" lvl="0" marL="457200" rtl="0" algn="l">
              <a:lnSpc>
                <a:spcPct val="150000"/>
              </a:lnSpc>
              <a:spcBef>
                <a:spcPts val="0"/>
              </a:spcBef>
              <a:spcAft>
                <a:spcPts val="0"/>
              </a:spcAft>
              <a:buClr>
                <a:srgbClr val="1C1917"/>
              </a:buClr>
              <a:buSzPts val="2400"/>
              <a:buFont typeface="Roboto"/>
              <a:buChar char="●"/>
            </a:pPr>
            <a:r>
              <a:rPr lang="en-US" sz="2400">
                <a:solidFill>
                  <a:srgbClr val="1C1917"/>
                </a:solidFill>
                <a:highlight>
                  <a:srgbClr val="FFFFFF"/>
                </a:highlight>
                <a:latin typeface="Roboto"/>
                <a:ea typeface="Roboto"/>
                <a:cs typeface="Roboto"/>
                <a:sym typeface="Roboto"/>
              </a:rPr>
              <a:t>Factorize the anomalous time series into 3 subsequences (normal, anomalous, and anomaly position/labels)</a:t>
            </a:r>
            <a:endParaRPr sz="2400">
              <a:solidFill>
                <a:srgbClr val="1C1917"/>
              </a:solidFill>
              <a:highlight>
                <a:srgbClr val="FFFFFF"/>
              </a:highlight>
              <a:latin typeface="Roboto"/>
              <a:ea typeface="Roboto"/>
              <a:cs typeface="Roboto"/>
              <a:sym typeface="Roboto"/>
            </a:endParaRPr>
          </a:p>
          <a:p>
            <a:pPr indent="-381000" lvl="0" marL="457200" rtl="0" algn="l">
              <a:lnSpc>
                <a:spcPct val="150000"/>
              </a:lnSpc>
              <a:spcBef>
                <a:spcPts val="0"/>
              </a:spcBef>
              <a:spcAft>
                <a:spcPts val="0"/>
              </a:spcAft>
              <a:buClr>
                <a:srgbClr val="1C1917"/>
              </a:buClr>
              <a:buSzPts val="2400"/>
              <a:buFont typeface="Roboto"/>
              <a:buChar char="●"/>
            </a:pPr>
            <a:r>
              <a:rPr lang="en-US" sz="2400">
                <a:solidFill>
                  <a:srgbClr val="1C1917"/>
                </a:solidFill>
                <a:highlight>
                  <a:srgbClr val="FFFFFF"/>
                </a:highlight>
                <a:latin typeface="Roboto"/>
                <a:ea typeface="Roboto"/>
                <a:cs typeface="Roboto"/>
                <a:sym typeface="Roboto"/>
              </a:rPr>
              <a:t>Train an unconditional VAE on just the normal samples</a:t>
            </a:r>
            <a:endParaRPr sz="2400">
              <a:solidFill>
                <a:srgbClr val="1C1917"/>
              </a:solidFill>
              <a:highlight>
                <a:srgbClr val="FFFFFF"/>
              </a:highlight>
              <a:latin typeface="Roboto"/>
              <a:ea typeface="Roboto"/>
              <a:cs typeface="Roboto"/>
              <a:sym typeface="Roboto"/>
            </a:endParaRPr>
          </a:p>
          <a:p>
            <a:pPr indent="-381000" lvl="0" marL="457200" rtl="0" algn="l">
              <a:lnSpc>
                <a:spcPct val="150000"/>
              </a:lnSpc>
              <a:spcBef>
                <a:spcPts val="0"/>
              </a:spcBef>
              <a:spcAft>
                <a:spcPts val="0"/>
              </a:spcAft>
              <a:buClr>
                <a:srgbClr val="1C1917"/>
              </a:buClr>
              <a:buSzPts val="2400"/>
              <a:buFont typeface="Roboto"/>
              <a:buChar char="●"/>
            </a:pPr>
            <a:r>
              <a:rPr lang="en-US" sz="2400">
                <a:solidFill>
                  <a:srgbClr val="1C1917"/>
                </a:solidFill>
                <a:highlight>
                  <a:srgbClr val="FFFFFF"/>
                </a:highlight>
                <a:latin typeface="Roboto"/>
                <a:ea typeface="Roboto"/>
                <a:cs typeface="Roboto"/>
                <a:sym typeface="Roboto"/>
              </a:rPr>
              <a:t>Then train a conditional generator to insert anomalies into the latent space based on the anomaly labels</a:t>
            </a:r>
            <a:endParaRPr sz="2400">
              <a:solidFill>
                <a:srgbClr val="1C1917"/>
              </a:solidFill>
              <a:highlight>
                <a:srgbClr val="FFFFFF"/>
              </a:highlight>
              <a:latin typeface="Roboto"/>
              <a:ea typeface="Roboto"/>
              <a:cs typeface="Roboto"/>
              <a:sym typeface="Roboto"/>
            </a:endParaRPr>
          </a:p>
          <a:p>
            <a:pPr indent="-381000" lvl="0" marL="457200" rtl="0" algn="l">
              <a:lnSpc>
                <a:spcPct val="150000"/>
              </a:lnSpc>
              <a:spcBef>
                <a:spcPts val="0"/>
              </a:spcBef>
              <a:spcAft>
                <a:spcPts val="0"/>
              </a:spcAft>
              <a:buClr>
                <a:srgbClr val="1C1917"/>
              </a:buClr>
              <a:buSzPts val="2400"/>
              <a:buFont typeface="Roboto"/>
              <a:buChar char="●"/>
            </a:pPr>
            <a:r>
              <a:rPr lang="en-US" sz="2400">
                <a:solidFill>
                  <a:srgbClr val="1C1917"/>
                </a:solidFill>
                <a:highlight>
                  <a:srgbClr val="FFFFFF"/>
                </a:highlight>
                <a:latin typeface="Roboto"/>
                <a:ea typeface="Roboto"/>
                <a:cs typeface="Roboto"/>
                <a:sym typeface="Roboto"/>
              </a:rPr>
              <a:t>Applying the labels at the end allows controlling anomaly position/type</a:t>
            </a:r>
            <a:endParaRPr sz="2400">
              <a:solidFill>
                <a:srgbClr val="1C1917"/>
              </a:solidFill>
              <a:highlight>
                <a:srgbClr val="FFFFFF"/>
              </a:highlight>
              <a:latin typeface="Roboto"/>
              <a:ea typeface="Roboto"/>
              <a:cs typeface="Roboto"/>
              <a:sym typeface="Roboto"/>
            </a:endParaRPr>
          </a:p>
          <a:p>
            <a:pPr indent="-381000" lvl="0" marL="457200" rtl="0" algn="l">
              <a:lnSpc>
                <a:spcPct val="150000"/>
              </a:lnSpc>
              <a:spcBef>
                <a:spcPts val="0"/>
              </a:spcBef>
              <a:spcAft>
                <a:spcPts val="0"/>
              </a:spcAft>
              <a:buClr>
                <a:srgbClr val="1C1917"/>
              </a:buClr>
              <a:buSzPts val="2400"/>
              <a:buFont typeface="Roboto"/>
              <a:buChar char="●"/>
            </a:pPr>
            <a:r>
              <a:rPr lang="en-US" sz="2400">
                <a:solidFill>
                  <a:srgbClr val="1C1917"/>
                </a:solidFill>
                <a:highlight>
                  <a:srgbClr val="FFFFFF"/>
                </a:highlight>
                <a:latin typeface="Roboto"/>
                <a:ea typeface="Roboto"/>
                <a:cs typeface="Roboto"/>
                <a:sym typeface="Roboto"/>
              </a:rPr>
              <a:t>Evaluation shows C-GATS generates diverse and label-preserving anomalies that improve multiple anomaly detection methods on various datasets.</a:t>
            </a:r>
            <a:endParaRPr sz="2400"/>
          </a:p>
        </p:txBody>
      </p:sp>
      <p:pic>
        <p:nvPicPr>
          <p:cNvPr id="388" name="Google Shape;388;g2820c73e7b5_3_115"/>
          <p:cNvPicPr preferRelativeResize="0"/>
          <p:nvPr/>
        </p:nvPicPr>
        <p:blipFill>
          <a:blip r:embed="rId3">
            <a:alphaModFix/>
          </a:blip>
          <a:stretch>
            <a:fillRect/>
          </a:stretch>
        </p:blipFill>
        <p:spPr>
          <a:xfrm>
            <a:off x="5238125" y="0"/>
            <a:ext cx="7038349" cy="8827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pic>
        <p:nvPicPr>
          <p:cNvPr id="394" name="Google Shape;394;g2820c73e7b5_3_228"/>
          <p:cNvPicPr preferRelativeResize="0"/>
          <p:nvPr/>
        </p:nvPicPr>
        <p:blipFill>
          <a:blip r:embed="rId3">
            <a:alphaModFix/>
          </a:blip>
          <a:stretch>
            <a:fillRect/>
          </a:stretch>
        </p:blipFill>
        <p:spPr>
          <a:xfrm>
            <a:off x="152400" y="6"/>
            <a:ext cx="11887201" cy="3256211"/>
          </a:xfrm>
          <a:prstGeom prst="rect">
            <a:avLst/>
          </a:prstGeom>
          <a:noFill/>
          <a:ln>
            <a:noFill/>
          </a:ln>
        </p:spPr>
      </p:pic>
      <p:pic>
        <p:nvPicPr>
          <p:cNvPr id="395" name="Google Shape;395;g2820c73e7b5_3_228"/>
          <p:cNvPicPr preferRelativeResize="0"/>
          <p:nvPr/>
        </p:nvPicPr>
        <p:blipFill>
          <a:blip r:embed="rId4">
            <a:alphaModFix/>
          </a:blip>
          <a:stretch>
            <a:fillRect/>
          </a:stretch>
        </p:blipFill>
        <p:spPr>
          <a:xfrm>
            <a:off x="152400" y="3827025"/>
            <a:ext cx="11887201" cy="267578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g2820c73e7b5_3_121"/>
          <p:cNvSpPr txBox="1"/>
          <p:nvPr>
            <p:ph type="title"/>
          </p:nvPr>
        </p:nvSpPr>
        <p:spPr>
          <a:xfrm>
            <a:off x="-324225" y="-21615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	ImDiffusion (3 Jul 2023)</a:t>
            </a:r>
            <a:endParaRPr/>
          </a:p>
        </p:txBody>
      </p:sp>
      <p:sp>
        <p:nvSpPr>
          <p:cNvPr id="402" name="Google Shape;402;g2820c73e7b5_3_121"/>
          <p:cNvSpPr txBox="1"/>
          <p:nvPr>
            <p:ph idx="1" type="body"/>
          </p:nvPr>
        </p:nvSpPr>
        <p:spPr>
          <a:xfrm>
            <a:off x="838200" y="1371600"/>
            <a:ext cx="10515600" cy="4805100"/>
          </a:xfrm>
          <a:prstGeom prst="rect">
            <a:avLst/>
          </a:prstGeom>
          <a:noFill/>
          <a:ln>
            <a:noFill/>
          </a:ln>
        </p:spPr>
        <p:txBody>
          <a:bodyPr anchorCtr="0" anchor="t" bIns="45700" lIns="91425" spcFirstLastPara="1" rIns="91425" wrap="square" tIns="45700">
            <a:noAutofit/>
          </a:bodyPr>
          <a:lstStyle/>
          <a:p>
            <a:pPr indent="-374650" lvl="0" marL="457200" rtl="0" algn="l">
              <a:lnSpc>
                <a:spcPct val="115000"/>
              </a:lnSpc>
              <a:spcBef>
                <a:spcPts val="0"/>
              </a:spcBef>
              <a:spcAft>
                <a:spcPts val="0"/>
              </a:spcAft>
              <a:buClr>
                <a:srgbClr val="1C1917"/>
              </a:buClr>
              <a:buSzPts val="2300"/>
              <a:buFont typeface="Roboto"/>
              <a:buChar char="●"/>
            </a:pPr>
            <a:r>
              <a:rPr lang="en-US" sz="2300">
                <a:solidFill>
                  <a:srgbClr val="1C1917"/>
                </a:solidFill>
                <a:highlight>
                  <a:srgbClr val="FFFFFF"/>
                </a:highlight>
                <a:latin typeface="Roboto"/>
                <a:ea typeface="Roboto"/>
                <a:cs typeface="Roboto"/>
                <a:sym typeface="Roboto"/>
              </a:rPr>
              <a:t>Use time series imputation as the prediction model, which leverages neighboring values as conditional information to better model temporal/inter-correlated dependencies.</a:t>
            </a:r>
            <a:endParaRPr sz="2300">
              <a:solidFill>
                <a:srgbClr val="1C1917"/>
              </a:solidFill>
              <a:highlight>
                <a:srgbClr val="FFFFFF"/>
              </a:highlight>
              <a:latin typeface="Roboto"/>
              <a:ea typeface="Roboto"/>
              <a:cs typeface="Roboto"/>
              <a:sym typeface="Roboto"/>
            </a:endParaRPr>
          </a:p>
          <a:p>
            <a:pPr indent="-374650" lvl="0" marL="457200" rtl="0" algn="l">
              <a:lnSpc>
                <a:spcPct val="115000"/>
              </a:lnSpc>
              <a:spcBef>
                <a:spcPts val="0"/>
              </a:spcBef>
              <a:spcAft>
                <a:spcPts val="0"/>
              </a:spcAft>
              <a:buClr>
                <a:srgbClr val="1C1917"/>
              </a:buClr>
              <a:buSzPts val="2300"/>
              <a:buFont typeface="Roboto"/>
              <a:buChar char="●"/>
            </a:pPr>
            <a:r>
              <a:rPr lang="en-US" sz="2300">
                <a:solidFill>
                  <a:srgbClr val="1C1917"/>
                </a:solidFill>
                <a:highlight>
                  <a:srgbClr val="FFFFFF"/>
                </a:highlight>
                <a:latin typeface="Roboto"/>
                <a:ea typeface="Roboto"/>
                <a:cs typeface="Roboto"/>
                <a:sym typeface="Roboto"/>
              </a:rPr>
              <a:t>Use unconditional diffusion models for imputation</a:t>
            </a:r>
            <a:endParaRPr sz="2300">
              <a:solidFill>
                <a:srgbClr val="1C1917"/>
              </a:solidFill>
              <a:highlight>
                <a:srgbClr val="FFFFFF"/>
              </a:highlight>
              <a:latin typeface="Roboto"/>
              <a:ea typeface="Roboto"/>
              <a:cs typeface="Roboto"/>
              <a:sym typeface="Roboto"/>
            </a:endParaRPr>
          </a:p>
          <a:p>
            <a:pPr indent="-374650" lvl="0" marL="457200" rtl="0" algn="l">
              <a:lnSpc>
                <a:spcPct val="115000"/>
              </a:lnSpc>
              <a:spcBef>
                <a:spcPts val="0"/>
              </a:spcBef>
              <a:spcAft>
                <a:spcPts val="0"/>
              </a:spcAft>
              <a:buClr>
                <a:srgbClr val="1C1917"/>
              </a:buClr>
              <a:buSzPts val="2300"/>
              <a:buFont typeface="Roboto"/>
              <a:buChar char="●"/>
            </a:pPr>
            <a:r>
              <a:rPr lang="en-US" sz="2300">
                <a:solidFill>
                  <a:srgbClr val="1C1917"/>
                </a:solidFill>
                <a:highlight>
                  <a:srgbClr val="FFFFFF"/>
                </a:highlight>
                <a:latin typeface="Roboto"/>
                <a:ea typeface="Roboto"/>
                <a:cs typeface="Roboto"/>
                <a:sym typeface="Roboto"/>
              </a:rPr>
              <a:t>Use a self-supervised grating masking strategy to intentionally create missing values for imputation</a:t>
            </a:r>
            <a:endParaRPr sz="2300">
              <a:solidFill>
                <a:srgbClr val="1C1917"/>
              </a:solidFill>
              <a:highlight>
                <a:srgbClr val="FFFFFF"/>
              </a:highlight>
              <a:latin typeface="Roboto"/>
              <a:ea typeface="Roboto"/>
              <a:cs typeface="Roboto"/>
              <a:sym typeface="Roboto"/>
            </a:endParaRPr>
          </a:p>
          <a:p>
            <a:pPr indent="-374650" lvl="0" marL="457200" rtl="0" algn="l">
              <a:lnSpc>
                <a:spcPct val="115000"/>
              </a:lnSpc>
              <a:spcBef>
                <a:spcPts val="0"/>
              </a:spcBef>
              <a:spcAft>
                <a:spcPts val="0"/>
              </a:spcAft>
              <a:buClr>
                <a:srgbClr val="1C1917"/>
              </a:buClr>
              <a:buSzPts val="2300"/>
              <a:buFont typeface="Roboto"/>
              <a:buChar char="●"/>
            </a:pPr>
            <a:r>
              <a:rPr lang="en-US" sz="2300">
                <a:solidFill>
                  <a:srgbClr val="1C1917"/>
                </a:solidFill>
                <a:highlight>
                  <a:srgbClr val="FFFFFF"/>
                </a:highlight>
                <a:latin typeface="Roboto"/>
                <a:ea typeface="Roboto"/>
                <a:cs typeface="Roboto"/>
                <a:sym typeface="Roboto"/>
              </a:rPr>
              <a:t>Leverage the multi-step outputs of the diffusion model's inference as an ensemble of signals to determine anomaly labels through voting</a:t>
            </a:r>
            <a:endParaRPr sz="2300">
              <a:solidFill>
                <a:srgbClr val="1C1917"/>
              </a:solidFill>
              <a:highlight>
                <a:srgbClr val="FFFFFF"/>
              </a:highlight>
              <a:latin typeface="Roboto"/>
              <a:ea typeface="Roboto"/>
              <a:cs typeface="Roboto"/>
              <a:sym typeface="Roboto"/>
            </a:endParaRPr>
          </a:p>
          <a:p>
            <a:pPr indent="-374650" lvl="0" marL="457200" rtl="0" algn="l">
              <a:lnSpc>
                <a:spcPct val="115000"/>
              </a:lnSpc>
              <a:spcBef>
                <a:spcPts val="0"/>
              </a:spcBef>
              <a:spcAft>
                <a:spcPts val="0"/>
              </a:spcAft>
              <a:buClr>
                <a:srgbClr val="1C1917"/>
              </a:buClr>
              <a:buSzPts val="2300"/>
              <a:buFont typeface="Roboto"/>
              <a:buChar char="●"/>
            </a:pPr>
            <a:r>
              <a:rPr lang="en-US" sz="2300">
                <a:solidFill>
                  <a:srgbClr val="1C1917"/>
                </a:solidFill>
                <a:highlight>
                  <a:srgbClr val="FFFFFF"/>
                </a:highlight>
                <a:latin typeface="Roboto"/>
                <a:ea typeface="Roboto"/>
                <a:cs typeface="Roboto"/>
                <a:sym typeface="Roboto"/>
              </a:rPr>
              <a:t>Experiments on 6 datasets show ImDiffusion outperforms 10 baselines in accuracy and timeliness. It achieved 11.4% higher F1 when deployed in Microsoft's email system.</a:t>
            </a:r>
            <a:endParaRPr sz="4000"/>
          </a:p>
        </p:txBody>
      </p:sp>
      <p:pic>
        <p:nvPicPr>
          <p:cNvPr id="403" name="Google Shape;403;g2820c73e7b5_3_121"/>
          <p:cNvPicPr preferRelativeResize="0"/>
          <p:nvPr/>
        </p:nvPicPr>
        <p:blipFill>
          <a:blip r:embed="rId3">
            <a:alphaModFix/>
          </a:blip>
          <a:stretch>
            <a:fillRect/>
          </a:stretch>
        </p:blipFill>
        <p:spPr>
          <a:xfrm>
            <a:off x="7019021" y="5842225"/>
            <a:ext cx="5172975" cy="10157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g2820c73e7b5_3_311"/>
          <p:cNvPicPr preferRelativeResize="0"/>
          <p:nvPr/>
        </p:nvPicPr>
        <p:blipFill>
          <a:blip r:embed="rId3">
            <a:alphaModFix/>
          </a:blip>
          <a:stretch>
            <a:fillRect/>
          </a:stretch>
        </p:blipFill>
        <p:spPr>
          <a:xfrm>
            <a:off x="2172503" y="1117488"/>
            <a:ext cx="8066926" cy="46230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g2820c73e7b5_3_127"/>
          <p:cNvSpPr txBox="1"/>
          <p:nvPr>
            <p:ph type="title"/>
          </p:nvPr>
        </p:nvSpPr>
        <p:spPr>
          <a:xfrm>
            <a:off x="-324225" y="-21615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	IH-TCGAN (5 May 2023)</a:t>
            </a:r>
            <a:endParaRPr/>
          </a:p>
        </p:txBody>
      </p:sp>
      <p:sp>
        <p:nvSpPr>
          <p:cNvPr id="416" name="Google Shape;416;g2820c73e7b5_3_127"/>
          <p:cNvSpPr txBox="1"/>
          <p:nvPr>
            <p:ph idx="1" type="body"/>
          </p:nvPr>
        </p:nvSpPr>
        <p:spPr>
          <a:xfrm>
            <a:off x="838200" y="1165925"/>
            <a:ext cx="10515600" cy="5580600"/>
          </a:xfrm>
          <a:prstGeom prst="rect">
            <a:avLst/>
          </a:prstGeom>
          <a:noFill/>
          <a:ln>
            <a:noFill/>
          </a:ln>
        </p:spPr>
        <p:txBody>
          <a:bodyPr anchorCtr="0" anchor="t" bIns="45700" lIns="91425" spcFirstLastPara="1" rIns="91425" wrap="square" tIns="45700">
            <a:noAutofit/>
          </a:bodyPr>
          <a:lstStyle/>
          <a:p>
            <a:pPr indent="-361950" lvl="0" marL="457200" rtl="0" algn="l">
              <a:lnSpc>
                <a:spcPct val="150000"/>
              </a:lnSpc>
              <a:spcBef>
                <a:spcPts val="0"/>
              </a:spcBef>
              <a:spcAft>
                <a:spcPts val="0"/>
              </a:spcAft>
              <a:buClr>
                <a:srgbClr val="1C1917"/>
              </a:buClr>
              <a:buSzPts val="2100"/>
              <a:buFont typeface="Roboto"/>
              <a:buChar char="●"/>
            </a:pPr>
            <a:r>
              <a:rPr lang="en-US" sz="2100">
                <a:solidFill>
                  <a:srgbClr val="1C1917"/>
                </a:solidFill>
                <a:highlight>
                  <a:srgbClr val="FFFFFF"/>
                </a:highlight>
                <a:latin typeface="Roboto"/>
                <a:ea typeface="Roboto"/>
                <a:cs typeface="Roboto"/>
                <a:sym typeface="Roboto"/>
              </a:rPr>
              <a:t>New GAN for synthesizing </a:t>
            </a:r>
            <a:r>
              <a:rPr b="1" i="1" lang="en-US" sz="2100">
                <a:solidFill>
                  <a:srgbClr val="1C1917"/>
                </a:solidFill>
                <a:highlight>
                  <a:srgbClr val="FFFFFF"/>
                </a:highlight>
                <a:latin typeface="Roboto"/>
                <a:ea typeface="Roboto"/>
                <a:cs typeface="Roboto"/>
                <a:sym typeface="Roboto"/>
              </a:rPr>
              <a:t>multivariate </a:t>
            </a:r>
            <a:r>
              <a:rPr lang="en-US" sz="2100">
                <a:solidFill>
                  <a:srgbClr val="1C1917"/>
                </a:solidFill>
                <a:highlight>
                  <a:srgbClr val="FFFFFF"/>
                </a:highlight>
                <a:latin typeface="Roboto"/>
                <a:ea typeface="Roboto"/>
                <a:cs typeface="Roboto"/>
                <a:sym typeface="Roboto"/>
              </a:rPr>
              <a:t>time series data for </a:t>
            </a:r>
            <a:r>
              <a:rPr b="1" i="1" lang="en-US" sz="2100">
                <a:solidFill>
                  <a:srgbClr val="1C1917"/>
                </a:solidFill>
                <a:highlight>
                  <a:srgbClr val="FFFFFF"/>
                </a:highlight>
                <a:latin typeface="Roboto"/>
                <a:ea typeface="Roboto"/>
                <a:cs typeface="Roboto"/>
                <a:sym typeface="Roboto"/>
              </a:rPr>
              <a:t>intention recognition</a:t>
            </a:r>
            <a:endParaRPr b="1" i="1" sz="2100">
              <a:solidFill>
                <a:srgbClr val="1C1917"/>
              </a:solidFill>
              <a:highlight>
                <a:srgbClr val="FFFFFF"/>
              </a:highlight>
              <a:latin typeface="Roboto"/>
              <a:ea typeface="Roboto"/>
              <a:cs typeface="Roboto"/>
              <a:sym typeface="Roboto"/>
            </a:endParaRPr>
          </a:p>
          <a:p>
            <a:pPr indent="0" lvl="0" marL="0" rtl="0" algn="l">
              <a:lnSpc>
                <a:spcPct val="150000"/>
              </a:lnSpc>
              <a:spcBef>
                <a:spcPts val="0"/>
              </a:spcBef>
              <a:spcAft>
                <a:spcPts val="0"/>
              </a:spcAft>
              <a:buNone/>
            </a:pPr>
            <a:r>
              <a:t/>
            </a:r>
            <a:endParaRPr b="1" i="1" sz="2100">
              <a:solidFill>
                <a:srgbClr val="1C1917"/>
              </a:solidFill>
              <a:highlight>
                <a:srgbClr val="FFFFFF"/>
              </a:highlight>
              <a:latin typeface="Roboto"/>
              <a:ea typeface="Roboto"/>
              <a:cs typeface="Roboto"/>
              <a:sym typeface="Roboto"/>
            </a:endParaRPr>
          </a:p>
          <a:p>
            <a:pPr indent="-361950" lvl="0" marL="457200" rtl="0" algn="l">
              <a:lnSpc>
                <a:spcPct val="150000"/>
              </a:lnSpc>
              <a:spcBef>
                <a:spcPts val="0"/>
              </a:spcBef>
              <a:spcAft>
                <a:spcPts val="0"/>
              </a:spcAft>
              <a:buClr>
                <a:srgbClr val="1C1917"/>
              </a:buClr>
              <a:buSzPts val="2100"/>
              <a:buFont typeface="Roboto"/>
              <a:buChar char="●"/>
            </a:pPr>
            <a:r>
              <a:rPr lang="en-US" sz="2100">
                <a:solidFill>
                  <a:srgbClr val="1C1917"/>
                </a:solidFill>
                <a:highlight>
                  <a:srgbClr val="FFFFFF"/>
                </a:highlight>
                <a:latin typeface="Roboto"/>
                <a:ea typeface="Roboto"/>
                <a:cs typeface="Roboto"/>
                <a:sym typeface="Roboto"/>
              </a:rPr>
              <a:t>Time-series conditional GAN (</a:t>
            </a:r>
            <a:r>
              <a:rPr b="1" i="1" lang="en-US" sz="2100">
                <a:solidFill>
                  <a:srgbClr val="1C1917"/>
                </a:solidFill>
                <a:highlight>
                  <a:srgbClr val="FFFFFF"/>
                </a:highlight>
                <a:latin typeface="Roboto"/>
                <a:ea typeface="Roboto"/>
                <a:cs typeface="Roboto"/>
                <a:sym typeface="Roboto"/>
              </a:rPr>
              <a:t>TCGAN</a:t>
            </a:r>
            <a:r>
              <a:rPr lang="en-US" sz="2100">
                <a:solidFill>
                  <a:srgbClr val="1C1917"/>
                </a:solidFill>
                <a:highlight>
                  <a:srgbClr val="FFFFFF"/>
                </a:highlight>
                <a:latin typeface="Roboto"/>
                <a:ea typeface="Roboto"/>
                <a:cs typeface="Roboto"/>
                <a:sym typeface="Roboto"/>
              </a:rPr>
              <a:t>) with a 1. transverter, 2. restorer, and 3. classifier to enable </a:t>
            </a:r>
            <a:r>
              <a:rPr b="1" i="1" lang="en-US" sz="2100">
                <a:solidFill>
                  <a:srgbClr val="1C1917"/>
                </a:solidFill>
                <a:highlight>
                  <a:srgbClr val="FFFFFF"/>
                </a:highlight>
                <a:latin typeface="Roboto"/>
                <a:ea typeface="Roboto"/>
                <a:cs typeface="Roboto"/>
                <a:sym typeface="Roboto"/>
              </a:rPr>
              <a:t>controlled generation of multiclass time series</a:t>
            </a:r>
            <a:endParaRPr b="1" i="1" sz="2100">
              <a:solidFill>
                <a:srgbClr val="1C1917"/>
              </a:solidFill>
              <a:highlight>
                <a:srgbClr val="FFFFFF"/>
              </a:highlight>
              <a:latin typeface="Roboto"/>
              <a:ea typeface="Roboto"/>
              <a:cs typeface="Roboto"/>
              <a:sym typeface="Roboto"/>
            </a:endParaRPr>
          </a:p>
          <a:p>
            <a:pPr indent="0" lvl="0" marL="0" rtl="0" algn="l">
              <a:lnSpc>
                <a:spcPct val="150000"/>
              </a:lnSpc>
              <a:spcBef>
                <a:spcPts val="0"/>
              </a:spcBef>
              <a:spcAft>
                <a:spcPts val="0"/>
              </a:spcAft>
              <a:buNone/>
            </a:pPr>
            <a:r>
              <a:t/>
            </a:r>
            <a:endParaRPr b="1" i="1" sz="2100">
              <a:solidFill>
                <a:srgbClr val="1C1917"/>
              </a:solidFill>
              <a:highlight>
                <a:srgbClr val="FFFFFF"/>
              </a:highlight>
              <a:latin typeface="Roboto"/>
              <a:ea typeface="Roboto"/>
              <a:cs typeface="Roboto"/>
              <a:sym typeface="Roboto"/>
            </a:endParaRPr>
          </a:p>
          <a:p>
            <a:pPr indent="-361950" lvl="0" marL="457200" rtl="0" algn="l">
              <a:lnSpc>
                <a:spcPct val="150000"/>
              </a:lnSpc>
              <a:spcBef>
                <a:spcPts val="0"/>
              </a:spcBef>
              <a:spcAft>
                <a:spcPts val="0"/>
              </a:spcAft>
              <a:buClr>
                <a:srgbClr val="1C1917"/>
              </a:buClr>
              <a:buSzPts val="2100"/>
              <a:buFont typeface="Roboto"/>
              <a:buChar char="●"/>
            </a:pPr>
            <a:r>
              <a:rPr lang="en-US" sz="2100">
                <a:solidFill>
                  <a:srgbClr val="1C1917"/>
                </a:solidFill>
                <a:highlight>
                  <a:srgbClr val="FFFFFF"/>
                </a:highlight>
                <a:latin typeface="Roboto"/>
                <a:ea typeface="Roboto"/>
                <a:cs typeface="Roboto"/>
                <a:sym typeface="Roboto"/>
              </a:rPr>
              <a:t>Improved </a:t>
            </a:r>
            <a:r>
              <a:rPr b="1" i="1" lang="en-US" sz="2100">
                <a:solidFill>
                  <a:srgbClr val="1C1917"/>
                </a:solidFill>
                <a:highlight>
                  <a:srgbClr val="FFFFFF"/>
                </a:highlight>
                <a:latin typeface="Roboto"/>
                <a:ea typeface="Roboto"/>
                <a:cs typeface="Roboto"/>
                <a:sym typeface="Roboto"/>
              </a:rPr>
              <a:t>Hausdorff (IH) distance metric</a:t>
            </a:r>
            <a:r>
              <a:rPr lang="en-US" sz="2100">
                <a:solidFill>
                  <a:srgbClr val="1C1917"/>
                </a:solidFill>
                <a:highlight>
                  <a:srgbClr val="FFFFFF"/>
                </a:highlight>
                <a:latin typeface="Roboto"/>
                <a:ea typeface="Roboto"/>
                <a:cs typeface="Roboto"/>
                <a:sym typeface="Roboto"/>
              </a:rPr>
              <a:t> incorporating temporal order through a </a:t>
            </a:r>
            <a:r>
              <a:rPr b="1" i="1" lang="en-US" sz="2100">
                <a:solidFill>
                  <a:srgbClr val="1C1917"/>
                </a:solidFill>
                <a:highlight>
                  <a:srgbClr val="FFFFFF"/>
                </a:highlight>
                <a:latin typeface="Roboto"/>
                <a:ea typeface="Roboto"/>
                <a:cs typeface="Roboto"/>
                <a:sym typeface="Roboto"/>
              </a:rPr>
              <a:t>regularization term</a:t>
            </a:r>
            <a:r>
              <a:rPr lang="en-US" sz="2100">
                <a:solidFill>
                  <a:srgbClr val="1C1917"/>
                </a:solidFill>
                <a:highlight>
                  <a:srgbClr val="FFFFFF"/>
                </a:highlight>
                <a:latin typeface="Roboto"/>
                <a:ea typeface="Roboto"/>
                <a:cs typeface="Roboto"/>
                <a:sym typeface="Roboto"/>
              </a:rPr>
              <a:t> as the </a:t>
            </a:r>
            <a:r>
              <a:rPr b="1" i="1" lang="en-US" sz="2100">
                <a:solidFill>
                  <a:srgbClr val="1C1917"/>
                </a:solidFill>
                <a:highlight>
                  <a:srgbClr val="FFFFFF"/>
                </a:highlight>
                <a:latin typeface="Roboto"/>
                <a:ea typeface="Roboto"/>
                <a:cs typeface="Roboto"/>
                <a:sym typeface="Roboto"/>
              </a:rPr>
              <a:t>loss function</a:t>
            </a:r>
            <a:endParaRPr b="1" i="1" sz="2100">
              <a:solidFill>
                <a:srgbClr val="1C1917"/>
              </a:solidFill>
              <a:highlight>
                <a:srgbClr val="FFFFFF"/>
              </a:highlight>
              <a:latin typeface="Roboto"/>
              <a:ea typeface="Roboto"/>
              <a:cs typeface="Roboto"/>
              <a:sym typeface="Roboto"/>
            </a:endParaRPr>
          </a:p>
          <a:p>
            <a:pPr indent="0" lvl="0" marL="0" rtl="0" algn="l">
              <a:lnSpc>
                <a:spcPct val="150000"/>
              </a:lnSpc>
              <a:spcBef>
                <a:spcPts val="0"/>
              </a:spcBef>
              <a:spcAft>
                <a:spcPts val="0"/>
              </a:spcAft>
              <a:buNone/>
            </a:pPr>
            <a:r>
              <a:t/>
            </a:r>
            <a:endParaRPr b="1" i="1" sz="2100">
              <a:solidFill>
                <a:srgbClr val="1C1917"/>
              </a:solidFill>
              <a:highlight>
                <a:srgbClr val="FFFFFF"/>
              </a:highlight>
              <a:latin typeface="Roboto"/>
              <a:ea typeface="Roboto"/>
              <a:cs typeface="Roboto"/>
              <a:sym typeface="Roboto"/>
            </a:endParaRPr>
          </a:p>
          <a:p>
            <a:pPr indent="-361950" lvl="0" marL="457200" rtl="0" algn="l">
              <a:lnSpc>
                <a:spcPct val="150000"/>
              </a:lnSpc>
              <a:spcBef>
                <a:spcPts val="0"/>
              </a:spcBef>
              <a:spcAft>
                <a:spcPts val="0"/>
              </a:spcAft>
              <a:buClr>
                <a:srgbClr val="1C1917"/>
              </a:buClr>
              <a:buSzPts val="2100"/>
              <a:buFont typeface="Roboto"/>
              <a:buChar char="●"/>
            </a:pPr>
            <a:r>
              <a:rPr lang="en-US" sz="2100">
                <a:solidFill>
                  <a:srgbClr val="1C1917"/>
                </a:solidFill>
                <a:highlight>
                  <a:srgbClr val="FFFFFF"/>
                </a:highlight>
                <a:latin typeface="Roboto"/>
                <a:ea typeface="Roboto"/>
                <a:cs typeface="Roboto"/>
                <a:sym typeface="Roboto"/>
              </a:rPr>
              <a:t>IH-TCGAN generates higher quality multiclass time series data than benchmarks like </a:t>
            </a:r>
            <a:r>
              <a:rPr b="1" i="1" lang="en-US" sz="2100">
                <a:solidFill>
                  <a:srgbClr val="1C1917"/>
                </a:solidFill>
                <a:highlight>
                  <a:srgbClr val="FFFFFF"/>
                </a:highlight>
                <a:latin typeface="Roboto"/>
                <a:ea typeface="Roboto"/>
                <a:cs typeface="Roboto"/>
                <a:sym typeface="Roboto"/>
              </a:rPr>
              <a:t>TimeGAN and GANs</a:t>
            </a:r>
            <a:r>
              <a:rPr lang="en-US" sz="2100">
                <a:solidFill>
                  <a:srgbClr val="1C1917"/>
                </a:solidFill>
                <a:highlight>
                  <a:srgbClr val="FFFFFF"/>
                </a:highlight>
                <a:latin typeface="Roboto"/>
                <a:ea typeface="Roboto"/>
                <a:cs typeface="Roboto"/>
                <a:sym typeface="Roboto"/>
              </a:rPr>
              <a:t> with other </a:t>
            </a:r>
            <a:r>
              <a:rPr b="1" i="1" lang="en-US" sz="2100">
                <a:solidFill>
                  <a:srgbClr val="1C1917"/>
                </a:solidFill>
                <a:highlight>
                  <a:srgbClr val="FFFFFF"/>
                </a:highlight>
                <a:latin typeface="Roboto"/>
                <a:ea typeface="Roboto"/>
                <a:cs typeface="Roboto"/>
                <a:sym typeface="Roboto"/>
              </a:rPr>
              <a:t>distance metrics</a:t>
            </a:r>
            <a:endParaRPr sz="21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g2820c73e7b5_3_139"/>
          <p:cNvSpPr txBox="1"/>
          <p:nvPr>
            <p:ph type="title"/>
          </p:nvPr>
        </p:nvSpPr>
        <p:spPr>
          <a:xfrm>
            <a:off x="0" y="0"/>
            <a:ext cx="10515600" cy="1325700"/>
          </a:xfrm>
          <a:prstGeom prst="rect">
            <a:avLst/>
          </a:prstGeom>
          <a:noFill/>
          <a:ln>
            <a:noFill/>
          </a:ln>
        </p:spPr>
        <p:txBody>
          <a:bodyPr anchorCtr="0" anchor="ctr" bIns="45700" lIns="91425" spcFirstLastPara="1" rIns="91425" wrap="square" tIns="45700">
            <a:normAutofit/>
          </a:bodyPr>
          <a:lstStyle/>
          <a:p>
            <a:pPr indent="457200" lvl="0" marL="0" rtl="0" algn="l">
              <a:lnSpc>
                <a:spcPct val="90000"/>
              </a:lnSpc>
              <a:spcBef>
                <a:spcPts val="0"/>
              </a:spcBef>
              <a:spcAft>
                <a:spcPts val="0"/>
              </a:spcAft>
              <a:buSzPts val="1800"/>
              <a:buNone/>
            </a:pPr>
            <a:r>
              <a:rPr lang="en-US"/>
              <a:t>TransFusion: </a:t>
            </a:r>
            <a:endParaRPr/>
          </a:p>
        </p:txBody>
      </p:sp>
      <p:sp>
        <p:nvSpPr>
          <p:cNvPr id="423" name="Google Shape;423;g2820c73e7b5_3_139"/>
          <p:cNvSpPr txBox="1"/>
          <p:nvPr>
            <p:ph idx="1" type="body"/>
          </p:nvPr>
        </p:nvSpPr>
        <p:spPr>
          <a:xfrm>
            <a:off x="838200" y="1825625"/>
            <a:ext cx="10515600" cy="5032500"/>
          </a:xfrm>
          <a:prstGeom prst="rect">
            <a:avLst/>
          </a:prstGeom>
          <a:noFill/>
          <a:ln>
            <a:noFill/>
          </a:ln>
        </p:spPr>
        <p:txBody>
          <a:bodyPr anchorCtr="0" anchor="t" bIns="45700" lIns="91425" spcFirstLastPara="1" rIns="91425" wrap="square" tIns="45700">
            <a:normAutofit/>
          </a:bodyPr>
          <a:lstStyle/>
          <a:p>
            <a:pPr indent="-342900" lvl="0" marL="457200" rtl="0" algn="l">
              <a:lnSpc>
                <a:spcPct val="115000"/>
              </a:lnSpc>
              <a:spcBef>
                <a:spcPts val="0"/>
              </a:spcBef>
              <a:spcAft>
                <a:spcPts val="0"/>
              </a:spcAft>
              <a:buClr>
                <a:srgbClr val="1C1917"/>
              </a:buClr>
              <a:buSzPts val="1800"/>
              <a:buFont typeface="Roboto"/>
              <a:buChar char="●"/>
            </a:pPr>
            <a:r>
              <a:rPr lang="en-US" sz="1800">
                <a:solidFill>
                  <a:srgbClr val="1C1917"/>
                </a:solidFill>
                <a:highlight>
                  <a:srgbClr val="FFFFFF"/>
                </a:highlight>
                <a:latin typeface="Roboto"/>
                <a:ea typeface="Roboto"/>
                <a:cs typeface="Roboto"/>
                <a:sym typeface="Roboto"/>
              </a:rPr>
              <a:t>TransFusion = </a:t>
            </a:r>
            <a:r>
              <a:rPr b="1" i="1" lang="en-US" sz="1800">
                <a:solidFill>
                  <a:srgbClr val="1C1917"/>
                </a:solidFill>
                <a:highlight>
                  <a:srgbClr val="FFFFFF"/>
                </a:highlight>
                <a:latin typeface="Roboto"/>
                <a:ea typeface="Roboto"/>
                <a:cs typeface="Roboto"/>
                <a:sym typeface="Roboto"/>
              </a:rPr>
              <a:t>Diffusion Model + Transformer</a:t>
            </a:r>
            <a:r>
              <a:rPr lang="en-US" sz="1800">
                <a:solidFill>
                  <a:srgbClr val="1C1917"/>
                </a:solidFill>
                <a:highlight>
                  <a:srgbClr val="FFFFFF"/>
                </a:highlight>
                <a:latin typeface="Roboto"/>
                <a:ea typeface="Roboto"/>
                <a:cs typeface="Roboto"/>
                <a:sym typeface="Roboto"/>
              </a:rPr>
              <a:t> to synthesize </a:t>
            </a:r>
            <a:r>
              <a:rPr b="1" i="1" lang="en-US" sz="1800">
                <a:solidFill>
                  <a:srgbClr val="1C1917"/>
                </a:solidFill>
                <a:highlight>
                  <a:srgbClr val="FFFFFF"/>
                </a:highlight>
                <a:latin typeface="Roboto"/>
                <a:ea typeface="Roboto"/>
                <a:cs typeface="Roboto"/>
                <a:sym typeface="Roboto"/>
              </a:rPr>
              <a:t>long, high-quality multivariate</a:t>
            </a:r>
            <a:r>
              <a:rPr lang="en-US" sz="1800">
                <a:solidFill>
                  <a:srgbClr val="1C1917"/>
                </a:solidFill>
                <a:highlight>
                  <a:srgbClr val="FFFFFF"/>
                </a:highlight>
                <a:latin typeface="Roboto"/>
                <a:ea typeface="Roboto"/>
                <a:cs typeface="Roboto"/>
                <a:sym typeface="Roboto"/>
              </a:rPr>
              <a:t> time series</a:t>
            </a:r>
            <a:endParaRPr sz="1800">
              <a:solidFill>
                <a:srgbClr val="1C1917"/>
              </a:solidFill>
              <a:highlight>
                <a:srgbClr val="FFFFFF"/>
              </a:highlight>
              <a:latin typeface="Roboto"/>
              <a:ea typeface="Roboto"/>
              <a:cs typeface="Roboto"/>
              <a:sym typeface="Roboto"/>
            </a:endParaRPr>
          </a:p>
          <a:p>
            <a:pPr indent="0" lvl="0" marL="457200" rtl="0" algn="l">
              <a:lnSpc>
                <a:spcPct val="115000"/>
              </a:lnSpc>
              <a:spcBef>
                <a:spcPts val="0"/>
              </a:spcBef>
              <a:spcAft>
                <a:spcPts val="0"/>
              </a:spcAft>
              <a:buNone/>
            </a:pPr>
            <a:r>
              <a:t/>
            </a:r>
            <a:endParaRPr sz="600">
              <a:solidFill>
                <a:srgbClr val="1C1917"/>
              </a:solidFill>
              <a:highlight>
                <a:srgbClr val="FFFFFF"/>
              </a:highlight>
              <a:latin typeface="Roboto"/>
              <a:ea typeface="Roboto"/>
              <a:cs typeface="Roboto"/>
              <a:sym typeface="Roboto"/>
            </a:endParaRPr>
          </a:p>
          <a:p>
            <a:pPr indent="-342900" lvl="0" marL="457200" rtl="0" algn="l">
              <a:lnSpc>
                <a:spcPct val="115000"/>
              </a:lnSpc>
              <a:spcBef>
                <a:spcPts val="0"/>
              </a:spcBef>
              <a:spcAft>
                <a:spcPts val="0"/>
              </a:spcAft>
              <a:buClr>
                <a:srgbClr val="1C1917"/>
              </a:buClr>
              <a:buSzPts val="1800"/>
              <a:buFont typeface="Roboto"/>
              <a:buChar char="●"/>
            </a:pPr>
            <a:r>
              <a:rPr lang="en-US" sz="1800">
                <a:solidFill>
                  <a:srgbClr val="1C1917"/>
                </a:solidFill>
                <a:highlight>
                  <a:srgbClr val="FFFFFF"/>
                </a:highlight>
                <a:latin typeface="Roboto"/>
                <a:ea typeface="Roboto"/>
                <a:cs typeface="Roboto"/>
                <a:sym typeface="Roboto"/>
              </a:rPr>
              <a:t>Transformers encoder in the diffusion model's backwards process to capture long-term temporal dependencies</a:t>
            </a:r>
            <a:endParaRPr sz="1800">
              <a:solidFill>
                <a:srgbClr val="1C1917"/>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600">
              <a:solidFill>
                <a:srgbClr val="1C1917"/>
              </a:solidFill>
              <a:highlight>
                <a:srgbClr val="FFFFFF"/>
              </a:highlight>
              <a:latin typeface="Roboto"/>
              <a:ea typeface="Roboto"/>
              <a:cs typeface="Roboto"/>
              <a:sym typeface="Roboto"/>
            </a:endParaRPr>
          </a:p>
          <a:p>
            <a:pPr indent="-342900" lvl="0" marL="457200" rtl="0" algn="l">
              <a:lnSpc>
                <a:spcPct val="115000"/>
              </a:lnSpc>
              <a:spcBef>
                <a:spcPts val="0"/>
              </a:spcBef>
              <a:spcAft>
                <a:spcPts val="0"/>
              </a:spcAft>
              <a:buClr>
                <a:srgbClr val="1C1917"/>
              </a:buClr>
              <a:buSzPts val="1800"/>
              <a:buFont typeface="Roboto"/>
              <a:buChar char="●"/>
            </a:pPr>
            <a:r>
              <a:rPr lang="en-US" sz="1800">
                <a:solidFill>
                  <a:srgbClr val="1C1917"/>
                </a:solidFill>
                <a:highlight>
                  <a:srgbClr val="FFFFFF"/>
                </a:highlight>
                <a:latin typeface="Roboto"/>
                <a:ea typeface="Roboto"/>
                <a:cs typeface="Roboto"/>
                <a:sym typeface="Roboto"/>
              </a:rPr>
              <a:t>Generates sequences </a:t>
            </a:r>
            <a:r>
              <a:rPr b="1" i="1" lang="en-US" sz="1800">
                <a:solidFill>
                  <a:srgbClr val="1C1917"/>
                </a:solidFill>
                <a:highlight>
                  <a:srgbClr val="FFFFFF"/>
                </a:highlight>
                <a:latin typeface="Roboto"/>
                <a:ea typeface="Roboto"/>
                <a:cs typeface="Roboto"/>
                <a:sym typeface="Roboto"/>
              </a:rPr>
              <a:t>up to length 384</a:t>
            </a:r>
            <a:r>
              <a:rPr lang="en-US" sz="1800">
                <a:solidFill>
                  <a:srgbClr val="1C1917"/>
                </a:solidFill>
                <a:highlight>
                  <a:srgbClr val="FFFFFF"/>
                </a:highlight>
                <a:latin typeface="Roboto"/>
                <a:ea typeface="Roboto"/>
                <a:cs typeface="Roboto"/>
                <a:sym typeface="Roboto"/>
              </a:rPr>
              <a:t> (much longer than prior GAN and VAE)</a:t>
            </a:r>
            <a:endParaRPr sz="1800">
              <a:solidFill>
                <a:srgbClr val="1C1917"/>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600">
              <a:solidFill>
                <a:srgbClr val="1C1917"/>
              </a:solidFill>
              <a:highlight>
                <a:srgbClr val="FFFFFF"/>
              </a:highlight>
              <a:latin typeface="Roboto"/>
              <a:ea typeface="Roboto"/>
              <a:cs typeface="Roboto"/>
              <a:sym typeface="Roboto"/>
            </a:endParaRPr>
          </a:p>
          <a:p>
            <a:pPr indent="-342900" lvl="0" marL="457200" rtl="0" algn="l">
              <a:lnSpc>
                <a:spcPct val="115000"/>
              </a:lnSpc>
              <a:spcBef>
                <a:spcPts val="0"/>
              </a:spcBef>
              <a:spcAft>
                <a:spcPts val="0"/>
              </a:spcAft>
              <a:buClr>
                <a:srgbClr val="1C1917"/>
              </a:buClr>
              <a:buSzPts val="1800"/>
              <a:buFont typeface="Roboto"/>
              <a:buChar char="●"/>
            </a:pPr>
            <a:r>
              <a:rPr lang="en-US" sz="1800">
                <a:solidFill>
                  <a:srgbClr val="1C1917"/>
                </a:solidFill>
                <a:highlight>
                  <a:srgbClr val="FFFFFF"/>
                </a:highlight>
                <a:latin typeface="Roboto"/>
                <a:ea typeface="Roboto"/>
                <a:cs typeface="Roboto"/>
                <a:sym typeface="Roboto"/>
              </a:rPr>
              <a:t>Two new evaluation metrics using transformers: 1. a </a:t>
            </a:r>
            <a:r>
              <a:rPr b="1" i="1" lang="en-US" sz="1800">
                <a:solidFill>
                  <a:srgbClr val="1C1917"/>
                </a:solidFill>
                <a:highlight>
                  <a:srgbClr val="FFFFFF"/>
                </a:highlight>
                <a:latin typeface="Roboto"/>
                <a:ea typeface="Roboto"/>
                <a:cs typeface="Roboto"/>
                <a:sym typeface="Roboto"/>
              </a:rPr>
              <a:t>discriminative score</a:t>
            </a:r>
            <a:r>
              <a:rPr lang="en-US" sz="1800">
                <a:solidFill>
                  <a:srgbClr val="1C1917"/>
                </a:solidFill>
                <a:highlight>
                  <a:srgbClr val="FFFFFF"/>
                </a:highlight>
                <a:latin typeface="Roboto"/>
                <a:ea typeface="Roboto"/>
                <a:cs typeface="Roboto"/>
                <a:sym typeface="Roboto"/>
              </a:rPr>
              <a:t> to distinguish real/synthetic data, and 2. a </a:t>
            </a:r>
            <a:r>
              <a:rPr b="1" i="1" lang="en-US" sz="1800">
                <a:solidFill>
                  <a:srgbClr val="1C1917"/>
                </a:solidFill>
                <a:highlight>
                  <a:srgbClr val="FFFFFF"/>
                </a:highlight>
                <a:latin typeface="Roboto"/>
                <a:ea typeface="Roboto"/>
                <a:cs typeface="Roboto"/>
                <a:sym typeface="Roboto"/>
              </a:rPr>
              <a:t>predictive score</a:t>
            </a:r>
            <a:r>
              <a:rPr lang="en-US" sz="1800">
                <a:solidFill>
                  <a:srgbClr val="1C1917"/>
                </a:solidFill>
                <a:highlight>
                  <a:srgbClr val="FFFFFF"/>
                </a:highlight>
                <a:latin typeface="Roboto"/>
                <a:ea typeface="Roboto"/>
                <a:cs typeface="Roboto"/>
                <a:sym typeface="Roboto"/>
              </a:rPr>
              <a:t> for sequence forecasting</a:t>
            </a:r>
            <a:endParaRPr sz="1800">
              <a:solidFill>
                <a:srgbClr val="1C1917"/>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600">
              <a:solidFill>
                <a:srgbClr val="1C1917"/>
              </a:solidFill>
              <a:highlight>
                <a:srgbClr val="FFFFFF"/>
              </a:highlight>
              <a:latin typeface="Roboto"/>
              <a:ea typeface="Roboto"/>
              <a:cs typeface="Roboto"/>
              <a:sym typeface="Roboto"/>
            </a:endParaRPr>
          </a:p>
          <a:p>
            <a:pPr indent="-342900" lvl="0" marL="457200" rtl="0" algn="l">
              <a:lnSpc>
                <a:spcPct val="115000"/>
              </a:lnSpc>
              <a:spcBef>
                <a:spcPts val="0"/>
              </a:spcBef>
              <a:spcAft>
                <a:spcPts val="0"/>
              </a:spcAft>
              <a:buClr>
                <a:srgbClr val="1C1917"/>
              </a:buClr>
              <a:buSzPts val="1800"/>
              <a:buFont typeface="Roboto"/>
              <a:buChar char="●"/>
            </a:pPr>
            <a:r>
              <a:rPr lang="en-US" sz="1800">
                <a:solidFill>
                  <a:srgbClr val="1C1917"/>
                </a:solidFill>
                <a:highlight>
                  <a:srgbClr val="FFFFFF"/>
                </a:highlight>
                <a:latin typeface="Roboto"/>
                <a:ea typeface="Roboto"/>
                <a:cs typeface="Roboto"/>
                <a:sym typeface="Roboto"/>
              </a:rPr>
              <a:t>Experiments on 4 datasets: 1. </a:t>
            </a:r>
            <a:r>
              <a:rPr b="1" i="1" lang="en-US" sz="1800">
                <a:solidFill>
                  <a:srgbClr val="1C1917"/>
                </a:solidFill>
                <a:highlight>
                  <a:srgbClr val="FFFFFF"/>
                </a:highlight>
                <a:latin typeface="Roboto"/>
                <a:ea typeface="Roboto"/>
                <a:cs typeface="Roboto"/>
                <a:sym typeface="Roboto"/>
              </a:rPr>
              <a:t>higher fidelity</a:t>
            </a:r>
            <a:r>
              <a:rPr lang="en-US" sz="1800">
                <a:solidFill>
                  <a:srgbClr val="1C1917"/>
                </a:solidFill>
                <a:highlight>
                  <a:srgbClr val="FFFFFF"/>
                </a:highlight>
                <a:latin typeface="Roboto"/>
                <a:ea typeface="Roboto"/>
                <a:cs typeface="Roboto"/>
                <a:sym typeface="Roboto"/>
              </a:rPr>
              <a:t> data than benchmarks like TimeGAN, 2. </a:t>
            </a:r>
            <a:r>
              <a:rPr b="1" i="1" lang="en-US" sz="1800">
                <a:solidFill>
                  <a:srgbClr val="1C1917"/>
                </a:solidFill>
                <a:highlight>
                  <a:srgbClr val="FFFFFF"/>
                </a:highlight>
                <a:latin typeface="Roboto"/>
                <a:ea typeface="Roboto"/>
                <a:cs typeface="Roboto"/>
                <a:sym typeface="Roboto"/>
              </a:rPr>
              <a:t>higher diversity,</a:t>
            </a:r>
            <a:r>
              <a:rPr lang="en-US" sz="1800">
                <a:solidFill>
                  <a:srgbClr val="1C1917"/>
                </a:solidFill>
                <a:highlight>
                  <a:srgbClr val="FFFFFF"/>
                </a:highlight>
                <a:latin typeface="Roboto"/>
                <a:ea typeface="Roboto"/>
                <a:cs typeface="Roboto"/>
                <a:sym typeface="Roboto"/>
              </a:rPr>
              <a:t> and 3. </a:t>
            </a:r>
            <a:r>
              <a:rPr b="1" i="1" lang="en-US" sz="1800">
                <a:solidFill>
                  <a:srgbClr val="1C1917"/>
                </a:solidFill>
                <a:highlight>
                  <a:srgbClr val="FFFFFF"/>
                </a:highlight>
                <a:latin typeface="Roboto"/>
                <a:ea typeface="Roboto"/>
                <a:cs typeface="Roboto"/>
                <a:sym typeface="Roboto"/>
              </a:rPr>
              <a:t>less mode collapse</a:t>
            </a:r>
            <a:endParaRPr sz="1800">
              <a:solidFill>
                <a:srgbClr val="1C1917"/>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600">
              <a:solidFill>
                <a:srgbClr val="1C1917"/>
              </a:solidFill>
              <a:highlight>
                <a:srgbClr val="FFFFFF"/>
              </a:highlight>
              <a:latin typeface="Roboto"/>
              <a:ea typeface="Roboto"/>
              <a:cs typeface="Roboto"/>
              <a:sym typeface="Roboto"/>
            </a:endParaRPr>
          </a:p>
          <a:p>
            <a:pPr indent="-342900" lvl="0" marL="457200" rtl="0" algn="l">
              <a:lnSpc>
                <a:spcPct val="115000"/>
              </a:lnSpc>
              <a:spcBef>
                <a:spcPts val="0"/>
              </a:spcBef>
              <a:spcAft>
                <a:spcPts val="0"/>
              </a:spcAft>
              <a:buClr>
                <a:srgbClr val="1C1917"/>
              </a:buClr>
              <a:buSzPts val="1800"/>
              <a:buFont typeface="Roboto"/>
              <a:buChar char="●"/>
            </a:pPr>
            <a:r>
              <a:rPr b="1" i="1" lang="en-US" sz="1800">
                <a:solidFill>
                  <a:srgbClr val="1C1917"/>
                </a:solidFill>
                <a:highlight>
                  <a:srgbClr val="FFFFFF"/>
                </a:highlight>
                <a:latin typeface="Roboto"/>
                <a:ea typeface="Roboto"/>
                <a:cs typeface="Roboto"/>
                <a:sym typeface="Roboto"/>
              </a:rPr>
              <a:t>Visualizations and metrics</a:t>
            </a:r>
            <a:r>
              <a:rPr lang="en-US" sz="1800">
                <a:solidFill>
                  <a:srgbClr val="1C1917"/>
                </a:solidFill>
                <a:highlight>
                  <a:srgbClr val="FFFFFF"/>
                </a:highlight>
                <a:latin typeface="Roboto"/>
                <a:ea typeface="Roboto"/>
                <a:cs typeface="Roboto"/>
                <a:sym typeface="Roboto"/>
              </a:rPr>
              <a:t> demonstrate TransFusion's ability to generate </a:t>
            </a:r>
            <a:r>
              <a:rPr b="1" i="1" lang="en-US" sz="1800">
                <a:solidFill>
                  <a:srgbClr val="1C1917"/>
                </a:solidFill>
                <a:highlight>
                  <a:srgbClr val="FFFFFF"/>
                </a:highlight>
                <a:latin typeface="Roboto"/>
                <a:ea typeface="Roboto"/>
                <a:cs typeface="Roboto"/>
                <a:sym typeface="Roboto"/>
              </a:rPr>
              <a:t>realistic, diverse, long</a:t>
            </a:r>
            <a:r>
              <a:rPr lang="en-US" sz="1800">
                <a:solidFill>
                  <a:srgbClr val="1C1917"/>
                </a:solidFill>
                <a:highlight>
                  <a:srgbClr val="FFFFFF"/>
                </a:highlight>
                <a:latin typeface="Roboto"/>
                <a:ea typeface="Roboto"/>
                <a:cs typeface="Roboto"/>
                <a:sym typeface="Roboto"/>
              </a:rPr>
              <a:t> sequential data</a:t>
            </a:r>
            <a:endParaRPr sz="1800">
              <a:solidFill>
                <a:srgbClr val="1C1917"/>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600">
              <a:solidFill>
                <a:srgbClr val="1C1917"/>
              </a:solidFill>
              <a:highlight>
                <a:srgbClr val="FFFFFF"/>
              </a:highlight>
              <a:latin typeface="Roboto"/>
              <a:ea typeface="Roboto"/>
              <a:cs typeface="Roboto"/>
              <a:sym typeface="Roboto"/>
            </a:endParaRPr>
          </a:p>
          <a:p>
            <a:pPr indent="-342900" lvl="0" marL="457200" rtl="0" algn="l">
              <a:lnSpc>
                <a:spcPct val="115000"/>
              </a:lnSpc>
              <a:spcBef>
                <a:spcPts val="0"/>
              </a:spcBef>
              <a:spcAft>
                <a:spcPts val="0"/>
              </a:spcAft>
              <a:buClr>
                <a:srgbClr val="1C1917"/>
              </a:buClr>
              <a:buSzPts val="1800"/>
              <a:buFont typeface="Roboto"/>
              <a:buChar char="●"/>
            </a:pPr>
            <a:r>
              <a:rPr lang="en-US" sz="1800">
                <a:solidFill>
                  <a:srgbClr val="1C1917"/>
                </a:solidFill>
                <a:highlight>
                  <a:srgbClr val="FFFFFF"/>
                </a:highlight>
                <a:latin typeface="Roboto"/>
                <a:ea typeface="Roboto"/>
                <a:cs typeface="Roboto"/>
                <a:sym typeface="Roboto"/>
              </a:rPr>
              <a:t>Compared to GANs: </a:t>
            </a:r>
            <a:r>
              <a:rPr b="1" i="1" lang="en-US" sz="1800">
                <a:solidFill>
                  <a:srgbClr val="1C1917"/>
                </a:solidFill>
                <a:highlight>
                  <a:srgbClr val="FFFFFF"/>
                </a:highlight>
                <a:latin typeface="Roboto"/>
                <a:ea typeface="Roboto"/>
                <a:cs typeface="Roboto"/>
                <a:sym typeface="Roboto"/>
              </a:rPr>
              <a:t>slower sampling</a:t>
            </a:r>
            <a:r>
              <a:rPr lang="en-US" sz="1800">
                <a:solidFill>
                  <a:srgbClr val="1C1917"/>
                </a:solidFill>
                <a:highlight>
                  <a:srgbClr val="FFFFFF"/>
                </a:highlight>
                <a:latin typeface="Roboto"/>
                <a:ea typeface="Roboto"/>
                <a:cs typeface="Roboto"/>
                <a:sym typeface="Roboto"/>
              </a:rPr>
              <a:t> speed, but </a:t>
            </a:r>
            <a:r>
              <a:rPr b="1" i="1" lang="en-US" sz="1800">
                <a:solidFill>
                  <a:srgbClr val="1C1917"/>
                </a:solidFill>
                <a:highlight>
                  <a:srgbClr val="FFFFFF"/>
                </a:highlight>
                <a:latin typeface="Roboto"/>
                <a:ea typeface="Roboto"/>
                <a:cs typeface="Roboto"/>
                <a:sym typeface="Roboto"/>
              </a:rPr>
              <a:t>faster training</a:t>
            </a:r>
            <a:endParaRPr b="1" i="1" sz="1800">
              <a:latin typeface="Arial"/>
              <a:ea typeface="Arial"/>
              <a:cs typeface="Arial"/>
              <a:sym typeface="Arial"/>
            </a:endParaRPr>
          </a:p>
        </p:txBody>
      </p:sp>
      <p:pic>
        <p:nvPicPr>
          <p:cNvPr id="424" name="Google Shape;424;g2820c73e7b5_3_139"/>
          <p:cNvPicPr preferRelativeResize="0"/>
          <p:nvPr/>
        </p:nvPicPr>
        <p:blipFill>
          <a:blip r:embed="rId3">
            <a:alphaModFix/>
          </a:blip>
          <a:stretch>
            <a:fillRect/>
          </a:stretch>
        </p:blipFill>
        <p:spPr>
          <a:xfrm>
            <a:off x="5986800" y="0"/>
            <a:ext cx="6262275" cy="10627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g2820c73e7b5_3_318"/>
          <p:cNvSpPr txBox="1"/>
          <p:nvPr>
            <p:ph type="ctrTitle"/>
          </p:nvPr>
        </p:nvSpPr>
        <p:spPr>
          <a:xfrm>
            <a:off x="978475" y="1122375"/>
            <a:ext cx="101193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rPr lang="en-US"/>
              <a:t>Survey of LLM Time Series</a:t>
            </a:r>
            <a:endParaRPr/>
          </a:p>
        </p:txBody>
      </p:sp>
      <p:sp>
        <p:nvSpPr>
          <p:cNvPr id="431" name="Google Shape;431;g2820c73e7b5_3_318"/>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rPr lang="en-US"/>
              <a:t>Data Synthesis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g2820c73e7b5_3_329"/>
          <p:cNvSpPr txBox="1"/>
          <p:nvPr>
            <p:ph type="title"/>
          </p:nvPr>
        </p:nvSpPr>
        <p:spPr>
          <a:xfrm>
            <a:off x="0" y="0"/>
            <a:ext cx="10515600" cy="1325700"/>
          </a:xfrm>
          <a:prstGeom prst="rect">
            <a:avLst/>
          </a:prstGeom>
          <a:noFill/>
          <a:ln>
            <a:noFill/>
          </a:ln>
        </p:spPr>
        <p:txBody>
          <a:bodyPr anchorCtr="0" anchor="ctr" bIns="45700" lIns="91425" spcFirstLastPara="1" rIns="91425" wrap="square" tIns="45700">
            <a:normAutofit/>
          </a:bodyPr>
          <a:lstStyle/>
          <a:p>
            <a:pPr indent="457200" lvl="0" marL="0" rtl="0" algn="l">
              <a:lnSpc>
                <a:spcPct val="90000"/>
              </a:lnSpc>
              <a:spcBef>
                <a:spcPts val="0"/>
              </a:spcBef>
              <a:spcAft>
                <a:spcPts val="0"/>
              </a:spcAft>
              <a:buSzPts val="1800"/>
              <a:buNone/>
            </a:pPr>
            <a:r>
              <a:rPr lang="en-US"/>
              <a:t>Frequency Domain</a:t>
            </a:r>
            <a:endParaRPr/>
          </a:p>
        </p:txBody>
      </p:sp>
      <p:pic>
        <p:nvPicPr>
          <p:cNvPr id="438" name="Google Shape;438;g2820c73e7b5_3_329"/>
          <p:cNvPicPr preferRelativeResize="0"/>
          <p:nvPr/>
        </p:nvPicPr>
        <p:blipFill rotWithShape="1">
          <a:blip r:embed="rId3">
            <a:alphaModFix/>
          </a:blip>
          <a:srcRect b="0" l="0" r="0" t="0"/>
          <a:stretch/>
        </p:blipFill>
        <p:spPr>
          <a:xfrm>
            <a:off x="1026175" y="1325700"/>
            <a:ext cx="10139652" cy="5227500"/>
          </a:xfrm>
          <a:prstGeom prst="rect">
            <a:avLst/>
          </a:prstGeom>
          <a:noFill/>
          <a:ln>
            <a:noFill/>
          </a:ln>
        </p:spPr>
      </p:pic>
      <p:pic>
        <p:nvPicPr>
          <p:cNvPr id="439" name="Google Shape;439;g2820c73e7b5_3_329"/>
          <p:cNvPicPr preferRelativeResize="0"/>
          <p:nvPr/>
        </p:nvPicPr>
        <p:blipFill>
          <a:blip r:embed="rId4">
            <a:alphaModFix/>
          </a:blip>
          <a:stretch>
            <a:fillRect/>
          </a:stretch>
        </p:blipFill>
        <p:spPr>
          <a:xfrm>
            <a:off x="6245150" y="0"/>
            <a:ext cx="5946851" cy="10984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pic>
        <p:nvPicPr>
          <p:cNvPr id="445" name="Google Shape;445;g2820c73e7b5_3_335"/>
          <p:cNvPicPr preferRelativeResize="0"/>
          <p:nvPr/>
        </p:nvPicPr>
        <p:blipFill rotWithShape="1">
          <a:blip r:embed="rId3">
            <a:alphaModFix/>
          </a:blip>
          <a:srcRect b="0" l="0" r="0" t="0"/>
          <a:stretch/>
        </p:blipFill>
        <p:spPr>
          <a:xfrm>
            <a:off x="753950" y="152400"/>
            <a:ext cx="10684097" cy="655320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g2820c73e7b5_3_340"/>
          <p:cNvSpPr txBox="1"/>
          <p:nvPr>
            <p:ph type="title"/>
          </p:nvPr>
        </p:nvSpPr>
        <p:spPr>
          <a:xfrm>
            <a:off x="0" y="0"/>
            <a:ext cx="10515600" cy="1325700"/>
          </a:xfrm>
          <a:prstGeom prst="rect">
            <a:avLst/>
          </a:prstGeom>
          <a:noFill/>
          <a:ln>
            <a:noFill/>
          </a:ln>
        </p:spPr>
        <p:txBody>
          <a:bodyPr anchorCtr="0" anchor="ctr" bIns="45700" lIns="91425" spcFirstLastPara="1" rIns="91425" wrap="square" tIns="45700">
            <a:normAutofit/>
          </a:bodyPr>
          <a:lstStyle/>
          <a:p>
            <a:pPr indent="457200" lvl="0" marL="0" rtl="0" algn="l">
              <a:lnSpc>
                <a:spcPct val="90000"/>
              </a:lnSpc>
              <a:spcBef>
                <a:spcPts val="0"/>
              </a:spcBef>
              <a:spcAft>
                <a:spcPts val="0"/>
              </a:spcAft>
              <a:buSzPts val="1800"/>
              <a:buNone/>
            </a:pPr>
            <a:r>
              <a:rPr lang="en-US"/>
              <a:t>Time-Domain (point-wise correlations)</a:t>
            </a:r>
            <a:endParaRPr/>
          </a:p>
        </p:txBody>
      </p:sp>
      <p:sp>
        <p:nvSpPr>
          <p:cNvPr id="452" name="Google Shape;452;g2820c73e7b5_3_340"/>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b="1" i="1" lang="en-US"/>
              <a:t>Intra</a:t>
            </a:r>
            <a:r>
              <a:rPr b="1" lang="en-US"/>
              <a:t>-TS Correlations</a:t>
            </a:r>
            <a:endParaRPr b="1"/>
          </a:p>
          <a:p>
            <a:pPr indent="0" lvl="0" marL="0" rtl="0" algn="l">
              <a:lnSpc>
                <a:spcPct val="90000"/>
              </a:lnSpc>
              <a:spcBef>
                <a:spcPts val="1000"/>
              </a:spcBef>
              <a:spcAft>
                <a:spcPts val="0"/>
              </a:spcAft>
              <a:buSzPts val="1800"/>
              <a:buNone/>
            </a:pPr>
            <a:r>
              <a:rPr lang="en-US"/>
              <a:t>(Sequential Models)</a:t>
            </a:r>
            <a:endParaRPr/>
          </a:p>
          <a:p>
            <a:pPr indent="0" lvl="0" marL="0" rtl="0" algn="l">
              <a:lnSpc>
                <a:spcPct val="90000"/>
              </a:lnSpc>
              <a:spcBef>
                <a:spcPts val="1000"/>
              </a:spcBef>
              <a:spcAft>
                <a:spcPts val="0"/>
              </a:spcAft>
              <a:buSzPts val="1800"/>
              <a:buNone/>
            </a:pPr>
            <a:r>
              <a:t/>
            </a:r>
            <a:endParaRPr/>
          </a:p>
          <a:p>
            <a:pPr indent="-342900" lvl="0" marL="457200" rtl="0" algn="l">
              <a:lnSpc>
                <a:spcPct val="90000"/>
              </a:lnSpc>
              <a:spcBef>
                <a:spcPts val="1000"/>
              </a:spcBef>
              <a:spcAft>
                <a:spcPts val="0"/>
              </a:spcAft>
              <a:buSzPts val="1800"/>
              <a:buChar char="●"/>
            </a:pPr>
            <a:r>
              <a:rPr lang="en-US"/>
              <a:t>RNN</a:t>
            </a:r>
            <a:endParaRPr/>
          </a:p>
          <a:p>
            <a:pPr indent="-342900" lvl="0" marL="457200" rtl="0" algn="l">
              <a:lnSpc>
                <a:spcPct val="90000"/>
              </a:lnSpc>
              <a:spcBef>
                <a:spcPts val="0"/>
              </a:spcBef>
              <a:spcAft>
                <a:spcPts val="0"/>
              </a:spcAft>
              <a:buSzPts val="1800"/>
              <a:buChar char="●"/>
            </a:pPr>
            <a:r>
              <a:rPr lang="en-US"/>
              <a:t>Temporal Conv Nets (TCN)</a:t>
            </a:r>
            <a:endParaRPr/>
          </a:p>
          <a:p>
            <a:pPr indent="-342900" lvl="0" marL="457200" rtl="0" algn="l">
              <a:lnSpc>
                <a:spcPct val="90000"/>
              </a:lnSpc>
              <a:spcBef>
                <a:spcPts val="0"/>
              </a:spcBef>
              <a:spcAft>
                <a:spcPts val="0"/>
              </a:spcAft>
              <a:buSzPts val="1800"/>
              <a:buChar char="●"/>
            </a:pPr>
            <a:r>
              <a:rPr lang="en-US"/>
              <a:t>Transformer/Attention Heads</a:t>
            </a:r>
            <a:endParaRPr/>
          </a:p>
        </p:txBody>
      </p:sp>
      <p:sp>
        <p:nvSpPr>
          <p:cNvPr id="453" name="Google Shape;453;g2820c73e7b5_3_340"/>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b="1" i="1" lang="en-US"/>
              <a:t>Inter</a:t>
            </a:r>
            <a:r>
              <a:rPr b="1" lang="en-US"/>
              <a:t>-TS Correlation</a:t>
            </a:r>
            <a:endParaRPr b="1"/>
          </a:p>
          <a:p>
            <a:pPr indent="0" lvl="0" marL="0" rtl="0" algn="l">
              <a:lnSpc>
                <a:spcPct val="90000"/>
              </a:lnSpc>
              <a:spcBef>
                <a:spcPts val="1000"/>
              </a:spcBef>
              <a:spcAft>
                <a:spcPts val="0"/>
              </a:spcAft>
              <a:buSzPts val="1800"/>
              <a:buNone/>
            </a:pPr>
            <a:r>
              <a:rPr lang="en-US"/>
              <a:t>(not opt for time domain)</a:t>
            </a:r>
            <a:endParaRPr/>
          </a:p>
          <a:p>
            <a:pPr indent="0" lvl="0" marL="0" rtl="0" algn="l">
              <a:lnSpc>
                <a:spcPct val="90000"/>
              </a:lnSpc>
              <a:spcBef>
                <a:spcPts val="1000"/>
              </a:spcBef>
              <a:spcAft>
                <a:spcPts val="0"/>
              </a:spcAft>
              <a:buSzPts val="1800"/>
              <a:buNone/>
            </a:pPr>
            <a:r>
              <a:t/>
            </a:r>
            <a:endParaRPr/>
          </a:p>
          <a:p>
            <a:pPr indent="-342900" lvl="0" marL="457200" rtl="0" algn="l">
              <a:lnSpc>
                <a:spcPct val="90000"/>
              </a:lnSpc>
              <a:spcBef>
                <a:spcPts val="1000"/>
              </a:spcBef>
              <a:spcAft>
                <a:spcPts val="0"/>
              </a:spcAft>
              <a:buSzPts val="1800"/>
              <a:buChar char="●"/>
            </a:pPr>
            <a:r>
              <a:rPr lang="en-US"/>
              <a:t>CNN</a:t>
            </a:r>
            <a:endParaRPr/>
          </a:p>
          <a:p>
            <a:pPr indent="-342900" lvl="0" marL="457200" rtl="0" algn="l">
              <a:lnSpc>
                <a:spcPct val="90000"/>
              </a:lnSpc>
              <a:spcBef>
                <a:spcPts val="0"/>
              </a:spcBef>
              <a:spcAft>
                <a:spcPts val="0"/>
              </a:spcAft>
              <a:buSzPts val="1800"/>
              <a:buChar char="●"/>
            </a:pPr>
            <a:r>
              <a:rPr lang="en-US"/>
              <a:t>Graph Neural Nets (GNN)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g2820c73e7b5_0_1"/>
          <p:cNvPicPr preferRelativeResize="0"/>
          <p:nvPr/>
        </p:nvPicPr>
        <p:blipFill rotWithShape="1">
          <a:blip r:embed="rId3">
            <a:alphaModFix/>
          </a:blip>
          <a:srcRect b="-3188" l="0" r="-21773" t="0"/>
          <a:stretch/>
        </p:blipFill>
        <p:spPr>
          <a:xfrm>
            <a:off x="2291038" y="1448825"/>
            <a:ext cx="7609925" cy="5006625"/>
          </a:xfrm>
          <a:prstGeom prst="rect">
            <a:avLst/>
          </a:prstGeom>
          <a:noFill/>
          <a:ln>
            <a:noFill/>
          </a:ln>
        </p:spPr>
      </p:pic>
      <p:sp>
        <p:nvSpPr>
          <p:cNvPr id="123" name="Google Shape;123;g2820c73e7b5_0_1"/>
          <p:cNvSpPr txBox="1"/>
          <p:nvPr>
            <p:ph type="title"/>
          </p:nvPr>
        </p:nvSpPr>
        <p:spPr>
          <a:xfrm>
            <a:off x="0" y="0"/>
            <a:ext cx="10515600" cy="1325700"/>
          </a:xfrm>
          <a:prstGeom prst="rect">
            <a:avLst/>
          </a:prstGeom>
          <a:noFill/>
          <a:ln>
            <a:noFill/>
          </a:ln>
        </p:spPr>
        <p:txBody>
          <a:bodyPr anchorCtr="0" anchor="ctr" bIns="45700" lIns="91425" spcFirstLastPara="1" rIns="91425" wrap="square" tIns="45700">
            <a:normAutofit/>
          </a:bodyPr>
          <a:lstStyle/>
          <a:p>
            <a:pPr indent="457200" lvl="0" marL="0" rtl="0" algn="l">
              <a:lnSpc>
                <a:spcPct val="90000"/>
              </a:lnSpc>
              <a:spcBef>
                <a:spcPts val="0"/>
              </a:spcBef>
              <a:spcAft>
                <a:spcPts val="0"/>
              </a:spcAft>
              <a:buSzPts val="1800"/>
              <a:buNone/>
            </a:pPr>
            <a:r>
              <a:rPr lang="en-US"/>
              <a:t>Statistical ML (GOFAI)</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g2820c73e7b5_3_347"/>
          <p:cNvSpPr txBox="1"/>
          <p:nvPr>
            <p:ph type="title"/>
          </p:nvPr>
        </p:nvSpPr>
        <p:spPr>
          <a:xfrm>
            <a:off x="0" y="0"/>
            <a:ext cx="10515600" cy="1325700"/>
          </a:xfrm>
          <a:prstGeom prst="rect">
            <a:avLst/>
          </a:prstGeom>
          <a:noFill/>
          <a:ln>
            <a:noFill/>
          </a:ln>
        </p:spPr>
        <p:txBody>
          <a:bodyPr anchorCtr="0" anchor="ctr" bIns="45700" lIns="91425" spcFirstLastPara="1" rIns="91425" wrap="square" tIns="45700">
            <a:normAutofit/>
          </a:bodyPr>
          <a:lstStyle/>
          <a:p>
            <a:pPr indent="457200" lvl="0" marL="0" rtl="0" algn="l">
              <a:lnSpc>
                <a:spcPct val="90000"/>
              </a:lnSpc>
              <a:spcBef>
                <a:spcPts val="0"/>
              </a:spcBef>
              <a:spcAft>
                <a:spcPts val="0"/>
              </a:spcAft>
              <a:buSzPts val="1800"/>
              <a:buNone/>
            </a:pPr>
            <a:r>
              <a:rPr lang="en-US"/>
              <a:t>Frequency-Domain (global correlations)</a:t>
            </a:r>
            <a:endParaRPr/>
          </a:p>
        </p:txBody>
      </p:sp>
      <p:sp>
        <p:nvSpPr>
          <p:cNvPr id="460" name="Google Shape;460;g2820c73e7b5_3_347"/>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b="1" i="1" lang="en-US"/>
              <a:t>Intra</a:t>
            </a:r>
            <a:r>
              <a:rPr b="1" lang="en-US"/>
              <a:t>-TS Correlations</a:t>
            </a:r>
            <a:endParaRPr b="1"/>
          </a:p>
          <a:p>
            <a:pPr indent="-342900" lvl="0" marL="457200" rtl="0" algn="l">
              <a:lnSpc>
                <a:spcPct val="90000"/>
              </a:lnSpc>
              <a:spcBef>
                <a:spcPts val="1000"/>
              </a:spcBef>
              <a:spcAft>
                <a:spcPts val="0"/>
              </a:spcAft>
              <a:buSzPts val="1800"/>
              <a:buChar char="●"/>
            </a:pPr>
            <a:r>
              <a:rPr lang="en-US"/>
              <a:t>Feature Extraction</a:t>
            </a:r>
            <a:endParaRPr/>
          </a:p>
          <a:p>
            <a:pPr indent="-342900" lvl="0" marL="457200" rtl="0" algn="l">
              <a:lnSpc>
                <a:spcPct val="90000"/>
              </a:lnSpc>
              <a:spcBef>
                <a:spcPts val="0"/>
              </a:spcBef>
              <a:spcAft>
                <a:spcPts val="0"/>
              </a:spcAft>
              <a:buSzPts val="1800"/>
              <a:buChar char="●"/>
            </a:pPr>
            <a:r>
              <a:rPr lang="en-US"/>
              <a:t>Compression/Sparse</a:t>
            </a:r>
            <a:endParaRPr/>
          </a:p>
          <a:p>
            <a:pPr indent="-342900" lvl="0" marL="457200" rtl="0" algn="l">
              <a:lnSpc>
                <a:spcPct val="90000"/>
              </a:lnSpc>
              <a:spcBef>
                <a:spcPts val="0"/>
              </a:spcBef>
              <a:spcAft>
                <a:spcPts val="0"/>
              </a:spcAft>
              <a:buSzPts val="1800"/>
              <a:buChar char="●"/>
            </a:pPr>
            <a:r>
              <a:rPr lang="en-US"/>
              <a:t>Data Augmentation (info loss)</a:t>
            </a:r>
            <a:endParaRPr/>
          </a:p>
        </p:txBody>
      </p:sp>
      <p:pic>
        <p:nvPicPr>
          <p:cNvPr id="461" name="Google Shape;461;g2820c73e7b5_3_347"/>
          <p:cNvPicPr preferRelativeResize="0"/>
          <p:nvPr/>
        </p:nvPicPr>
        <p:blipFill rotWithShape="1">
          <a:blip r:embed="rId3">
            <a:alphaModFix/>
          </a:blip>
          <a:srcRect b="0" l="0" r="0" t="0"/>
          <a:stretch/>
        </p:blipFill>
        <p:spPr>
          <a:xfrm>
            <a:off x="1627712" y="4688000"/>
            <a:ext cx="8936577" cy="2170000"/>
          </a:xfrm>
          <a:prstGeom prst="rect">
            <a:avLst/>
          </a:prstGeom>
          <a:noFill/>
          <a:ln>
            <a:noFill/>
          </a:ln>
        </p:spPr>
      </p:pic>
      <p:sp>
        <p:nvSpPr>
          <p:cNvPr id="462" name="Google Shape;462;g2820c73e7b5_3_347"/>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b="1" lang="en-US"/>
              <a:t>Features</a:t>
            </a:r>
            <a:endParaRPr b="1"/>
          </a:p>
          <a:p>
            <a:pPr indent="-342900" lvl="0" marL="457200" rtl="0" algn="l">
              <a:lnSpc>
                <a:spcPct val="90000"/>
              </a:lnSpc>
              <a:spcBef>
                <a:spcPts val="1000"/>
              </a:spcBef>
              <a:spcAft>
                <a:spcPts val="0"/>
              </a:spcAft>
              <a:buSzPts val="1800"/>
              <a:buChar char="●"/>
            </a:pPr>
            <a:r>
              <a:rPr lang="en-US"/>
              <a:t>Periodicity</a:t>
            </a:r>
            <a:endParaRPr/>
          </a:p>
          <a:p>
            <a:pPr indent="-342900" lvl="0" marL="457200" rtl="0" algn="l">
              <a:lnSpc>
                <a:spcPct val="90000"/>
              </a:lnSpc>
              <a:spcBef>
                <a:spcPts val="0"/>
              </a:spcBef>
              <a:spcAft>
                <a:spcPts val="0"/>
              </a:spcAft>
              <a:buSzPts val="1800"/>
              <a:buChar char="●"/>
            </a:pPr>
            <a:r>
              <a:rPr lang="en-US"/>
              <a:t>Multi-Scale</a:t>
            </a:r>
            <a:endParaRPr/>
          </a:p>
          <a:p>
            <a:pPr indent="-342900" lvl="0" marL="457200" rtl="0" algn="l">
              <a:lnSpc>
                <a:spcPct val="90000"/>
              </a:lnSpc>
              <a:spcBef>
                <a:spcPts val="0"/>
              </a:spcBef>
              <a:spcAft>
                <a:spcPts val="0"/>
              </a:spcAft>
              <a:buSzPts val="1800"/>
              <a:buChar char="●"/>
            </a:pPr>
            <a:r>
              <a:rPr lang="en-US"/>
              <a:t>Global Dependencies/Rec Field</a:t>
            </a:r>
            <a:endParaRPr/>
          </a:p>
          <a:p>
            <a:pPr indent="-342900" lvl="0" marL="457200" rtl="0" algn="l">
              <a:lnSpc>
                <a:spcPct val="90000"/>
              </a:lnSpc>
              <a:spcBef>
                <a:spcPts val="0"/>
              </a:spcBef>
              <a:spcAft>
                <a:spcPts val="0"/>
              </a:spcAft>
              <a:buSzPts val="1800"/>
              <a:buChar char="●"/>
            </a:pPr>
            <a:r>
              <a:rPr lang="en-US"/>
              <a:t>Explainability/Interpretability</a:t>
            </a:r>
            <a:endParaRPr/>
          </a:p>
          <a:p>
            <a:pPr indent="-342900" lvl="0" marL="457200" rtl="0" algn="l">
              <a:lnSpc>
                <a:spcPct val="90000"/>
              </a:lnSpc>
              <a:spcBef>
                <a:spcPts val="0"/>
              </a:spcBef>
              <a:spcAft>
                <a:spcPts val="0"/>
              </a:spcAft>
              <a:buSzPts val="1800"/>
              <a:buChar char="●"/>
            </a:pPr>
            <a:r>
              <a:rPr lang="en-US"/>
              <a:t>Privacy</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g2820c73e7b5_3_355"/>
          <p:cNvSpPr txBox="1"/>
          <p:nvPr>
            <p:ph type="title"/>
          </p:nvPr>
        </p:nvSpPr>
        <p:spPr>
          <a:xfrm>
            <a:off x="0" y="0"/>
            <a:ext cx="10515600" cy="1325700"/>
          </a:xfrm>
          <a:prstGeom prst="rect">
            <a:avLst/>
          </a:prstGeom>
          <a:noFill/>
          <a:ln>
            <a:noFill/>
          </a:ln>
        </p:spPr>
        <p:txBody>
          <a:bodyPr anchorCtr="0" anchor="ctr" bIns="45700" lIns="91425" spcFirstLastPara="1" rIns="91425" wrap="square" tIns="45700">
            <a:normAutofit/>
          </a:bodyPr>
          <a:lstStyle/>
          <a:p>
            <a:pPr indent="457200" lvl="0" marL="0" rtl="0" algn="l">
              <a:lnSpc>
                <a:spcPct val="90000"/>
              </a:lnSpc>
              <a:spcBef>
                <a:spcPts val="0"/>
              </a:spcBef>
              <a:spcAft>
                <a:spcPts val="0"/>
              </a:spcAft>
              <a:buSzPts val="1800"/>
              <a:buNone/>
            </a:pPr>
            <a:r>
              <a:rPr lang="en-US"/>
              <a:t>Time-Domain (point-wise correlations)</a:t>
            </a:r>
            <a:endParaRPr/>
          </a:p>
        </p:txBody>
      </p:sp>
      <p:sp>
        <p:nvSpPr>
          <p:cNvPr id="469" name="Google Shape;469;g2820c73e7b5_3_355"/>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b="1" i="1" lang="en-US"/>
              <a:t>Limitations</a:t>
            </a:r>
            <a:endParaRPr b="1"/>
          </a:p>
          <a:p>
            <a:pPr indent="0" lvl="0" marL="0" rtl="0" algn="l">
              <a:lnSpc>
                <a:spcPct val="90000"/>
              </a:lnSpc>
              <a:spcBef>
                <a:spcPts val="1000"/>
              </a:spcBef>
              <a:spcAft>
                <a:spcPts val="0"/>
              </a:spcAft>
              <a:buSzPts val="1800"/>
              <a:buNone/>
            </a:pPr>
            <a:r>
              <a:rPr lang="en-US"/>
              <a:t>(FT Models)</a:t>
            </a:r>
            <a:endParaRPr/>
          </a:p>
          <a:p>
            <a:pPr indent="0" lvl="0" marL="0" rtl="0" algn="l">
              <a:lnSpc>
                <a:spcPct val="90000"/>
              </a:lnSpc>
              <a:spcBef>
                <a:spcPts val="1000"/>
              </a:spcBef>
              <a:spcAft>
                <a:spcPts val="0"/>
              </a:spcAft>
              <a:buSzPts val="1800"/>
              <a:buNone/>
            </a:pPr>
            <a:r>
              <a:t/>
            </a:r>
            <a:endParaRPr/>
          </a:p>
          <a:p>
            <a:pPr indent="-342900" lvl="0" marL="457200" rtl="0" algn="l">
              <a:lnSpc>
                <a:spcPct val="90000"/>
              </a:lnSpc>
              <a:spcBef>
                <a:spcPts val="1000"/>
              </a:spcBef>
              <a:spcAft>
                <a:spcPts val="0"/>
              </a:spcAft>
              <a:buSzPts val="1800"/>
              <a:buChar char="●"/>
            </a:pPr>
            <a:r>
              <a:rPr lang="en-US"/>
              <a:t>Lost of temporal info</a:t>
            </a:r>
            <a:endParaRPr/>
          </a:p>
          <a:p>
            <a:pPr indent="0" lvl="0" marL="457200" rtl="0" algn="l">
              <a:lnSpc>
                <a:spcPct val="90000"/>
              </a:lnSpc>
              <a:spcBef>
                <a:spcPts val="1000"/>
              </a:spcBef>
              <a:spcAft>
                <a:spcPts val="0"/>
              </a:spcAft>
              <a:buSzPts val="1800"/>
              <a:buNone/>
            </a:pPr>
            <a:r>
              <a:rPr lang="en-US"/>
              <a:t>(eg aperiodic/linear)</a:t>
            </a:r>
            <a:endParaRPr/>
          </a:p>
          <a:p>
            <a:pPr indent="-342900" lvl="0" marL="457200" rtl="0" algn="l">
              <a:lnSpc>
                <a:spcPct val="90000"/>
              </a:lnSpc>
              <a:spcBef>
                <a:spcPts val="1000"/>
              </a:spcBef>
              <a:spcAft>
                <a:spcPts val="0"/>
              </a:spcAft>
              <a:buSzPts val="1800"/>
              <a:buChar char="●"/>
            </a:pPr>
            <a:r>
              <a:rPr lang="en-US"/>
              <a:t>Hyperparameter Optimization</a:t>
            </a:r>
            <a:endParaRPr/>
          </a:p>
          <a:p>
            <a:pPr indent="-342900" lvl="0" marL="457200" rtl="0" algn="l">
              <a:lnSpc>
                <a:spcPct val="90000"/>
              </a:lnSpc>
              <a:spcBef>
                <a:spcPts val="0"/>
              </a:spcBef>
              <a:spcAft>
                <a:spcPts val="0"/>
              </a:spcAft>
              <a:buSzPts val="1800"/>
              <a:buChar char="-"/>
            </a:pPr>
            <a:r>
              <a:rPr lang="en-US"/>
              <a:t>window</a:t>
            </a:r>
            <a:endParaRPr/>
          </a:p>
          <a:p>
            <a:pPr indent="-342900" lvl="0" marL="457200" rtl="0" algn="l">
              <a:lnSpc>
                <a:spcPct val="90000"/>
              </a:lnSpc>
              <a:spcBef>
                <a:spcPts val="0"/>
              </a:spcBef>
              <a:spcAft>
                <a:spcPts val="0"/>
              </a:spcAft>
              <a:buSzPts val="1800"/>
              <a:buChar char="-"/>
            </a:pPr>
            <a:r>
              <a:rPr lang="en-US"/>
              <a:t>sampling</a:t>
            </a:r>
            <a:endParaRPr/>
          </a:p>
          <a:p>
            <a:pPr indent="-342900" lvl="0" marL="457200" rtl="0" algn="l">
              <a:lnSpc>
                <a:spcPct val="90000"/>
              </a:lnSpc>
              <a:spcBef>
                <a:spcPts val="0"/>
              </a:spcBef>
              <a:spcAft>
                <a:spcPts val="0"/>
              </a:spcAft>
              <a:buSzPts val="1800"/>
              <a:buChar char="-"/>
            </a:pPr>
            <a:r>
              <a:rPr lang="en-US"/>
              <a:t>frequency bands</a:t>
            </a:r>
            <a:endParaRPr/>
          </a:p>
        </p:txBody>
      </p:sp>
      <p:sp>
        <p:nvSpPr>
          <p:cNvPr id="470" name="Google Shape;470;g2820c73e7b5_3_355"/>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b="1" i="1" lang="en-US"/>
              <a:t>Future</a:t>
            </a:r>
            <a:endParaRPr b="1"/>
          </a:p>
          <a:p>
            <a:pPr indent="0" lvl="0" marL="0" rtl="0" algn="l">
              <a:lnSpc>
                <a:spcPct val="90000"/>
              </a:lnSpc>
              <a:spcBef>
                <a:spcPts val="1000"/>
              </a:spcBef>
              <a:spcAft>
                <a:spcPts val="0"/>
              </a:spcAft>
              <a:buSzPts val="1800"/>
              <a:buNone/>
            </a:pPr>
            <a:r>
              <a:rPr lang="en-US"/>
              <a:t>(not opt for time domain)</a:t>
            </a:r>
            <a:endParaRPr/>
          </a:p>
          <a:p>
            <a:pPr indent="0" lvl="0" marL="0" rtl="0" algn="l">
              <a:lnSpc>
                <a:spcPct val="90000"/>
              </a:lnSpc>
              <a:spcBef>
                <a:spcPts val="1000"/>
              </a:spcBef>
              <a:spcAft>
                <a:spcPts val="0"/>
              </a:spcAft>
              <a:buSzPts val="1800"/>
              <a:buNone/>
            </a:pPr>
            <a:r>
              <a:t/>
            </a:r>
            <a:endParaRPr/>
          </a:p>
          <a:p>
            <a:pPr indent="-342900" lvl="0" marL="457200" rtl="0" algn="l">
              <a:lnSpc>
                <a:spcPct val="90000"/>
              </a:lnSpc>
              <a:spcBef>
                <a:spcPts val="1000"/>
              </a:spcBef>
              <a:spcAft>
                <a:spcPts val="0"/>
              </a:spcAft>
              <a:buSzPts val="1800"/>
              <a:buChar char="●"/>
            </a:pPr>
            <a:r>
              <a:rPr lang="en-US"/>
              <a:t>New Orthogonal Transforms</a:t>
            </a:r>
            <a:endParaRPr/>
          </a:p>
          <a:p>
            <a:pPr indent="-342900" lvl="0" marL="457200" rtl="0" algn="l">
              <a:lnSpc>
                <a:spcPct val="90000"/>
              </a:lnSpc>
              <a:spcBef>
                <a:spcPts val="0"/>
              </a:spcBef>
              <a:spcAft>
                <a:spcPts val="0"/>
              </a:spcAft>
              <a:buSzPts val="1800"/>
              <a:buChar char="-"/>
            </a:pPr>
            <a:r>
              <a:rPr lang="en-US"/>
              <a:t>Legendre projection (polynom)</a:t>
            </a:r>
            <a:endParaRPr/>
          </a:p>
          <a:p>
            <a:pPr indent="-342900" lvl="0" marL="457200" rtl="0" algn="l">
              <a:lnSpc>
                <a:spcPct val="90000"/>
              </a:lnSpc>
              <a:spcBef>
                <a:spcPts val="0"/>
              </a:spcBef>
              <a:spcAft>
                <a:spcPts val="0"/>
              </a:spcAft>
              <a:buSzPts val="1800"/>
              <a:buChar char="-"/>
            </a:pPr>
            <a:r>
              <a:rPr lang="en-US"/>
              <a:t>Partial FT (PFT)</a:t>
            </a:r>
            <a:endParaRPr/>
          </a:p>
          <a:p>
            <a:pPr indent="-342900" lvl="0" marL="457200" rtl="0" algn="l">
              <a:lnSpc>
                <a:spcPct val="90000"/>
              </a:lnSpc>
              <a:spcBef>
                <a:spcPts val="0"/>
              </a:spcBef>
              <a:spcAft>
                <a:spcPts val="0"/>
              </a:spcAft>
              <a:buSzPts val="1800"/>
              <a:buChar char="-"/>
            </a:pPr>
            <a:r>
              <a:rPr lang="en-US"/>
              <a:t>Fractional FT (FrFT)</a:t>
            </a:r>
            <a:endParaRPr/>
          </a:p>
          <a:p>
            <a:pPr indent="-342900" lvl="0" marL="457200" rtl="0" algn="l">
              <a:lnSpc>
                <a:spcPct val="90000"/>
              </a:lnSpc>
              <a:spcBef>
                <a:spcPts val="0"/>
              </a:spcBef>
              <a:spcAft>
                <a:spcPts val="0"/>
              </a:spcAft>
              <a:buSzPts val="1800"/>
              <a:buChar char="●"/>
            </a:pPr>
            <a:r>
              <a:rPr lang="en-US"/>
              <a:t>Wavelet (freq+time)</a:t>
            </a:r>
            <a:endParaRPr/>
          </a:p>
          <a:p>
            <a:pPr indent="-342900" lvl="0" marL="457200" rtl="0" algn="l">
              <a:lnSpc>
                <a:spcPct val="90000"/>
              </a:lnSpc>
              <a:spcBef>
                <a:spcPts val="0"/>
              </a:spcBef>
              <a:spcAft>
                <a:spcPts val="0"/>
              </a:spcAft>
              <a:buSzPts val="1800"/>
              <a:buChar char="-"/>
            </a:pPr>
            <a:r>
              <a:rPr lang="en-US"/>
              <a:t>time: trend/season (CoST)</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g2820c73e7b5_3_363"/>
          <p:cNvSpPr txBox="1"/>
          <p:nvPr>
            <p:ph idx="1" type="body"/>
          </p:nvPr>
        </p:nvSpPr>
        <p:spPr>
          <a:xfrm>
            <a:off x="838200" y="753375"/>
            <a:ext cx="10515600" cy="5722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2400"/>
              <a:buNone/>
            </a:pPr>
            <a:r>
              <a:t/>
            </a:r>
            <a:endParaRPr/>
          </a:p>
          <a:p>
            <a:pPr indent="0" lvl="0" marL="0" rtl="0" algn="ctr">
              <a:lnSpc>
                <a:spcPct val="90000"/>
              </a:lnSpc>
              <a:spcBef>
                <a:spcPts val="1000"/>
              </a:spcBef>
              <a:spcAft>
                <a:spcPts val="0"/>
              </a:spcAft>
              <a:buSzPts val="2400"/>
              <a:buNone/>
            </a:pPr>
            <a:r>
              <a:rPr b="1" lang="en-US"/>
              <a:t>Slides and Resources</a:t>
            </a:r>
            <a:r>
              <a:rPr lang="en-US"/>
              <a:t>:</a:t>
            </a:r>
            <a:endParaRPr/>
          </a:p>
          <a:p>
            <a:pPr indent="0" lvl="0" marL="0" rtl="0" algn="ctr">
              <a:lnSpc>
                <a:spcPct val="90000"/>
              </a:lnSpc>
              <a:spcBef>
                <a:spcPts val="1000"/>
              </a:spcBef>
              <a:spcAft>
                <a:spcPts val="0"/>
              </a:spcAft>
              <a:buSzPts val="2400"/>
              <a:buNone/>
            </a:pPr>
            <a:r>
              <a:rPr lang="en-US" sz="2377" u="sng">
                <a:solidFill>
                  <a:schemeClr val="hlink"/>
                </a:solidFill>
                <a:hlinkClick r:id="rId3"/>
              </a:rPr>
              <a:t>https://github.com/jon-chun/nafems-anomalous-time-series-augmentation/</a:t>
            </a:r>
            <a:endParaRPr sz="2377"/>
          </a:p>
          <a:p>
            <a:pPr indent="0" lvl="0" marL="0" rtl="0" algn="l">
              <a:lnSpc>
                <a:spcPct val="90000"/>
              </a:lnSpc>
              <a:spcBef>
                <a:spcPts val="1000"/>
              </a:spcBef>
              <a:spcAft>
                <a:spcPts val="0"/>
              </a:spcAft>
              <a:buSzPts val="2400"/>
              <a:buNone/>
            </a:pPr>
            <a:r>
              <a:t/>
            </a:r>
            <a:endParaRPr/>
          </a:p>
          <a:p>
            <a:pPr indent="0" lvl="0" marL="0" rtl="0" algn="ctr">
              <a:lnSpc>
                <a:spcPct val="90000"/>
              </a:lnSpc>
              <a:spcBef>
                <a:spcPts val="1000"/>
              </a:spcBef>
              <a:spcAft>
                <a:spcPts val="0"/>
              </a:spcAft>
              <a:buSzPts val="2400"/>
              <a:buNone/>
            </a:pPr>
            <a:r>
              <a:rPr b="1" lang="en-US"/>
              <a:t>Contact</a:t>
            </a:r>
            <a:r>
              <a:rPr lang="en-US"/>
              <a:t>:</a:t>
            </a:r>
            <a:endParaRPr/>
          </a:p>
          <a:p>
            <a:pPr indent="0" lvl="0" marL="0" rtl="0" algn="ctr">
              <a:lnSpc>
                <a:spcPct val="90000"/>
              </a:lnSpc>
              <a:spcBef>
                <a:spcPts val="1000"/>
              </a:spcBef>
              <a:spcAft>
                <a:spcPts val="0"/>
              </a:spcAft>
              <a:buSzPts val="2400"/>
              <a:buNone/>
            </a:pPr>
            <a:r>
              <a:rPr lang="en-US" u="sng">
                <a:solidFill>
                  <a:schemeClr val="hlink"/>
                </a:solidFill>
                <a:hlinkClick r:id="rId4"/>
              </a:rPr>
              <a:t>www.JonAChun.com</a:t>
            </a:r>
            <a:endParaRPr/>
          </a:p>
          <a:p>
            <a:pPr indent="0" lvl="0" marL="0" rtl="0" algn="ctr">
              <a:lnSpc>
                <a:spcPct val="90000"/>
              </a:lnSpc>
              <a:spcBef>
                <a:spcPts val="1000"/>
              </a:spcBef>
              <a:spcAft>
                <a:spcPts val="0"/>
              </a:spcAft>
              <a:buSzPts val="2400"/>
              <a:buNone/>
            </a:pPr>
            <a:r>
              <a:rPr lang="en-US" u="sng">
                <a:solidFill>
                  <a:schemeClr val="hlink"/>
                </a:solidFill>
                <a:hlinkClick r:id="rId5"/>
              </a:rPr>
              <a:t>jonchun2000@gmail.com</a:t>
            </a:r>
            <a:endParaRPr/>
          </a:p>
          <a:p>
            <a:pPr indent="0" lvl="0" marL="0" rtl="0" algn="ctr">
              <a:lnSpc>
                <a:spcPct val="90000"/>
              </a:lnSpc>
              <a:spcBef>
                <a:spcPts val="1000"/>
              </a:spcBef>
              <a:spcAft>
                <a:spcPts val="0"/>
              </a:spcAft>
              <a:buSzPts val="2400"/>
              <a:buNone/>
            </a:pPr>
            <a:r>
              <a:t/>
            </a:r>
            <a:endParaRPr b="1"/>
          </a:p>
          <a:p>
            <a:pPr indent="0" lvl="0" marL="0" rtl="0" algn="ctr">
              <a:lnSpc>
                <a:spcPct val="90000"/>
              </a:lnSpc>
              <a:spcBef>
                <a:spcPts val="1000"/>
              </a:spcBef>
              <a:spcAft>
                <a:spcPts val="0"/>
              </a:spcAft>
              <a:buSzPts val="2400"/>
              <a:buNone/>
            </a:pPr>
            <a:r>
              <a:t/>
            </a:r>
            <a:endParaRPr b="1"/>
          </a:p>
          <a:p>
            <a:pPr indent="0" lvl="0" marL="0" rtl="0" algn="ctr">
              <a:lnSpc>
                <a:spcPct val="90000"/>
              </a:lnSpc>
              <a:spcBef>
                <a:spcPts val="1000"/>
              </a:spcBef>
              <a:spcAft>
                <a:spcPts val="0"/>
              </a:spcAft>
              <a:buSzPts val="2400"/>
              <a:buNone/>
            </a:pPr>
            <a:r>
              <a:rPr lang="en-US"/>
              <a:t>Twitter: </a:t>
            </a:r>
            <a:r>
              <a:rPr b="1" lang="en-US"/>
              <a:t>@jonchun2000</a:t>
            </a:r>
            <a:endParaRPr b="1"/>
          </a:p>
          <a:p>
            <a:pPr indent="0" lvl="0" marL="0" rtl="0" algn="ctr">
              <a:lnSpc>
                <a:spcPct val="90000"/>
              </a:lnSpc>
              <a:spcBef>
                <a:spcPts val="1000"/>
              </a:spcBef>
              <a:spcAft>
                <a:spcPts val="0"/>
              </a:spcAft>
              <a:buSzPts val="2400"/>
              <a:buNone/>
            </a:pPr>
            <a:r>
              <a:rPr lang="en-US"/>
              <a:t>LinkedIn: </a:t>
            </a:r>
            <a:r>
              <a:rPr b="1" lang="en-US"/>
              <a:t>jonchun2000</a:t>
            </a:r>
            <a:endParaRPr b="1"/>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g2820c73e7b5_3_369"/>
          <p:cNvSpPr txBox="1"/>
          <p:nvPr>
            <p:ph type="ctrTitle"/>
          </p:nvPr>
        </p:nvSpPr>
        <p:spPr>
          <a:xfrm>
            <a:off x="978475" y="1122375"/>
            <a:ext cx="101193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rPr lang="en-US"/>
              <a:t>Fin</a:t>
            </a:r>
            <a:endParaRPr/>
          </a:p>
        </p:txBody>
      </p:sp>
      <p:sp>
        <p:nvSpPr>
          <p:cNvPr id="483" name="Google Shape;483;g2820c73e7b5_3_369"/>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rPr lang="en-US"/>
              <a:t>Data Synthesis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281fb67a6e6_0_299"/>
          <p:cNvSpPr txBox="1"/>
          <p:nvPr>
            <p:ph type="title"/>
          </p:nvPr>
        </p:nvSpPr>
        <p:spPr>
          <a:xfrm>
            <a:off x="0" y="0"/>
            <a:ext cx="10515600" cy="1325700"/>
          </a:xfrm>
          <a:prstGeom prst="rect">
            <a:avLst/>
          </a:prstGeom>
          <a:noFill/>
          <a:ln>
            <a:noFill/>
          </a:ln>
        </p:spPr>
        <p:txBody>
          <a:bodyPr anchorCtr="0" anchor="ctr" bIns="45700" lIns="91425" spcFirstLastPara="1" rIns="91425" wrap="square" tIns="45700">
            <a:normAutofit/>
          </a:bodyPr>
          <a:lstStyle/>
          <a:p>
            <a:pPr indent="457200" lvl="0" marL="0" rtl="0" algn="l">
              <a:lnSpc>
                <a:spcPct val="90000"/>
              </a:lnSpc>
              <a:spcBef>
                <a:spcPts val="0"/>
              </a:spcBef>
              <a:spcAft>
                <a:spcPts val="0"/>
              </a:spcAft>
              <a:buSzPts val="1800"/>
              <a:buNone/>
            </a:pPr>
            <a:r>
              <a:rPr lang="en-US"/>
              <a:t>M4 Competition (100k)</a:t>
            </a:r>
            <a:endParaRPr/>
          </a:p>
        </p:txBody>
      </p:sp>
      <p:pic>
        <p:nvPicPr>
          <p:cNvPr id="130" name="Google Shape;130;g281fb67a6e6_0_299"/>
          <p:cNvPicPr preferRelativeResize="0"/>
          <p:nvPr/>
        </p:nvPicPr>
        <p:blipFill>
          <a:blip r:embed="rId3">
            <a:alphaModFix/>
          </a:blip>
          <a:stretch>
            <a:fillRect/>
          </a:stretch>
        </p:blipFill>
        <p:spPr>
          <a:xfrm>
            <a:off x="0" y="1630500"/>
            <a:ext cx="5801788" cy="5227499"/>
          </a:xfrm>
          <a:prstGeom prst="rect">
            <a:avLst/>
          </a:prstGeom>
          <a:noFill/>
          <a:ln>
            <a:noFill/>
          </a:ln>
        </p:spPr>
      </p:pic>
      <p:pic>
        <p:nvPicPr>
          <p:cNvPr id="131" name="Google Shape;131;g281fb67a6e6_0_299"/>
          <p:cNvPicPr preferRelativeResize="0"/>
          <p:nvPr/>
        </p:nvPicPr>
        <p:blipFill>
          <a:blip r:embed="rId4">
            <a:alphaModFix/>
          </a:blip>
          <a:stretch>
            <a:fillRect/>
          </a:stretch>
        </p:blipFill>
        <p:spPr>
          <a:xfrm>
            <a:off x="6362138" y="1630500"/>
            <a:ext cx="5829873" cy="5227499"/>
          </a:xfrm>
          <a:prstGeom prst="rect">
            <a:avLst/>
          </a:prstGeom>
          <a:noFill/>
          <a:ln>
            <a:noFill/>
          </a:ln>
        </p:spPr>
      </p:pic>
      <p:sp>
        <p:nvSpPr>
          <p:cNvPr id="132" name="Google Shape;132;g281fb67a6e6_0_299"/>
          <p:cNvSpPr txBox="1"/>
          <p:nvPr/>
        </p:nvSpPr>
        <p:spPr>
          <a:xfrm>
            <a:off x="6199500" y="0"/>
            <a:ext cx="5992500" cy="6156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i="1" lang="en-US">
                <a:latin typeface="Calibri"/>
                <a:ea typeface="Calibri"/>
                <a:cs typeface="Calibri"/>
                <a:sym typeface="Calibri"/>
              </a:rPr>
              <a:t>Exploring the association between time series features and forecasting by temporal aggregation using machine learning</a:t>
            </a:r>
            <a:r>
              <a:rPr lang="en-US">
                <a:latin typeface="Calibri"/>
                <a:ea typeface="Calibri"/>
                <a:cs typeface="Calibri"/>
                <a:sym typeface="Calibri"/>
              </a:rPr>
              <a:t>, Rostami-Taber (1 Sep 2023)</a:t>
            </a: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g2805e42b3c7_0_5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Deep Learning (VAE, GAN, LLM, EBM+)</a:t>
            </a:r>
            <a:endParaRPr/>
          </a:p>
        </p:txBody>
      </p:sp>
      <p:sp>
        <p:nvSpPr>
          <p:cNvPr id="139" name="Google Shape;139;g2805e42b3c7_0_55"/>
          <p:cNvSpPr txBox="1"/>
          <p:nvPr>
            <p:ph idx="1" type="body"/>
          </p:nvPr>
        </p:nvSpPr>
        <p:spPr>
          <a:xfrm>
            <a:off x="838200" y="1825625"/>
            <a:ext cx="11112300" cy="50325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SzPts val="1800"/>
              <a:buChar char="●"/>
            </a:pPr>
            <a:r>
              <a:rPr lang="en-US"/>
              <a:t>Universal F(x) Approximators</a:t>
            </a:r>
            <a:endParaRPr/>
          </a:p>
          <a:p>
            <a:pPr indent="-342900" lvl="0" marL="457200" rtl="0" algn="l">
              <a:spcBef>
                <a:spcPts val="0"/>
              </a:spcBef>
              <a:spcAft>
                <a:spcPts val="0"/>
              </a:spcAft>
              <a:buSzPts val="1800"/>
              <a:buChar char="●"/>
            </a:pPr>
            <a:r>
              <a:rPr lang="en-US"/>
              <a:t>No Feature Engineering*</a:t>
            </a:r>
            <a:endParaRPr/>
          </a:p>
          <a:p>
            <a:pPr indent="-342900" lvl="0" marL="457200" rtl="0" algn="l">
              <a:lnSpc>
                <a:spcPct val="90000"/>
              </a:lnSpc>
              <a:spcBef>
                <a:spcPts val="0"/>
              </a:spcBef>
              <a:spcAft>
                <a:spcPts val="0"/>
              </a:spcAft>
              <a:buSzPts val="1800"/>
              <a:buChar char="●"/>
            </a:pPr>
            <a:r>
              <a:rPr lang="en-US"/>
              <a:t>Rapid Progress</a:t>
            </a:r>
            <a:endParaRPr/>
          </a:p>
          <a:p>
            <a:pPr indent="-342900" lvl="1" marL="914400" rtl="0" algn="l">
              <a:lnSpc>
                <a:spcPct val="90000"/>
              </a:lnSpc>
              <a:spcBef>
                <a:spcPts val="0"/>
              </a:spcBef>
              <a:spcAft>
                <a:spcPts val="0"/>
              </a:spcAft>
              <a:buSzPts val="1800"/>
              <a:buChar char="•"/>
            </a:pPr>
            <a:r>
              <a:rPr lang="en-US"/>
              <a:t>Model Proliferation</a:t>
            </a:r>
            <a:endParaRPr/>
          </a:p>
          <a:p>
            <a:pPr indent="-342900" lvl="1" marL="914400" rtl="0" algn="l">
              <a:lnSpc>
                <a:spcPct val="90000"/>
              </a:lnSpc>
              <a:spcBef>
                <a:spcPts val="0"/>
              </a:spcBef>
              <a:spcAft>
                <a:spcPts val="0"/>
              </a:spcAft>
              <a:buSzPts val="1800"/>
              <a:buChar char="•"/>
            </a:pPr>
            <a:r>
              <a:rPr lang="en-US"/>
              <a:t>Cost/Performance</a:t>
            </a:r>
            <a:endParaRPr/>
          </a:p>
          <a:p>
            <a:pPr indent="-342900" lvl="1" marL="914400" rtl="0" algn="l">
              <a:lnSpc>
                <a:spcPct val="90000"/>
              </a:lnSpc>
              <a:spcBef>
                <a:spcPts val="0"/>
              </a:spcBef>
              <a:spcAft>
                <a:spcPts val="0"/>
              </a:spcAft>
              <a:buSzPts val="1800"/>
              <a:buChar char="•"/>
            </a:pPr>
            <a:r>
              <a:rPr lang="en-US"/>
              <a:t>Context Window</a:t>
            </a:r>
            <a:endParaRPr/>
          </a:p>
          <a:p>
            <a:pPr indent="-342900" lvl="1" marL="914400" rtl="0" algn="l">
              <a:lnSpc>
                <a:spcPct val="90000"/>
              </a:lnSpc>
              <a:spcBef>
                <a:spcPts val="0"/>
              </a:spcBef>
              <a:spcAft>
                <a:spcPts val="0"/>
              </a:spcAft>
              <a:buSzPts val="1800"/>
              <a:buChar char="•"/>
            </a:pPr>
            <a:r>
              <a:rPr lang="en-US"/>
              <a:t>Tooling, Enterprise Integration, &amp; Agents</a:t>
            </a:r>
            <a:endParaRPr/>
          </a:p>
          <a:p>
            <a:pPr indent="0" lvl="0" marL="0" rtl="0" algn="l">
              <a:lnSpc>
                <a:spcPct val="90000"/>
              </a:lnSpc>
              <a:spcBef>
                <a:spcPts val="0"/>
              </a:spcBef>
              <a:spcAft>
                <a:spcPts val="0"/>
              </a:spcAft>
              <a:buNone/>
            </a:pPr>
            <a:r>
              <a:rPr lang="en-US"/>
              <a:t> </a:t>
            </a:r>
            <a:endParaRPr/>
          </a:p>
          <a:p>
            <a:pPr indent="0" lvl="0" marL="0" rtl="0" algn="l">
              <a:lnSpc>
                <a:spcPct val="90000"/>
              </a:lnSpc>
              <a:spcBef>
                <a:spcPts val="0"/>
              </a:spcBef>
              <a:spcAft>
                <a:spcPts val="0"/>
              </a:spcAft>
              <a:buNone/>
            </a:pPr>
            <a:r>
              <a:rPr b="1" lang="en-US"/>
              <a:t>LLM -&gt; Foundational Models</a:t>
            </a:r>
            <a:endParaRPr b="1"/>
          </a:p>
          <a:p>
            <a:pPr indent="-342900" lvl="0" marL="457200" rtl="0" algn="l">
              <a:lnSpc>
                <a:spcPct val="90000"/>
              </a:lnSpc>
              <a:spcBef>
                <a:spcPts val="0"/>
              </a:spcBef>
              <a:spcAft>
                <a:spcPts val="0"/>
              </a:spcAft>
              <a:buSzPts val="1800"/>
              <a:buChar char="●"/>
            </a:pPr>
            <a:r>
              <a:rPr lang="en-US"/>
              <a:t>Fine-tune Open: 10x + Private</a:t>
            </a:r>
            <a:endParaRPr/>
          </a:p>
          <a:p>
            <a:pPr indent="-342900" lvl="0" marL="457200" rtl="0" algn="l">
              <a:lnSpc>
                <a:spcPct val="90000"/>
              </a:lnSpc>
              <a:spcBef>
                <a:spcPts val="0"/>
              </a:spcBef>
              <a:spcAft>
                <a:spcPts val="0"/>
              </a:spcAft>
              <a:buSzPts val="1800"/>
              <a:buChar char="●"/>
            </a:pPr>
            <a:r>
              <a:rPr lang="en-US"/>
              <a:t>Smaller, high-quality Data</a:t>
            </a:r>
            <a:endParaRPr/>
          </a:p>
          <a:p>
            <a:pPr indent="-342900" lvl="0" marL="457200" rtl="0" algn="l">
              <a:lnSpc>
                <a:spcPct val="90000"/>
              </a:lnSpc>
              <a:spcBef>
                <a:spcPts val="0"/>
              </a:spcBef>
              <a:spcAft>
                <a:spcPts val="0"/>
              </a:spcAft>
              <a:buSzPts val="1800"/>
              <a:buChar char="●"/>
            </a:pPr>
            <a:r>
              <a:rPr lang="en-US"/>
              <a:t>Synthetic Data Gold Rush</a:t>
            </a:r>
            <a:endParaRPr/>
          </a:p>
          <a:p>
            <a:pPr indent="-342900" lvl="0" marL="457200" rtl="0" algn="l">
              <a:lnSpc>
                <a:spcPct val="90000"/>
              </a:lnSpc>
              <a:spcBef>
                <a:spcPts val="0"/>
              </a:spcBef>
              <a:spcAft>
                <a:spcPts val="0"/>
              </a:spcAft>
              <a:buSzPts val="1800"/>
              <a:buChar char="●"/>
            </a:pPr>
            <a:r>
              <a:rPr lang="en-US"/>
              <a:t>Specialized Models + MoE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g2820c73e7b5_3_0"/>
          <p:cNvSpPr txBox="1"/>
          <p:nvPr>
            <p:ph type="title"/>
          </p:nvPr>
        </p:nvSpPr>
        <p:spPr>
          <a:xfrm>
            <a:off x="0" y="0"/>
            <a:ext cx="10515600" cy="1325700"/>
          </a:xfrm>
          <a:prstGeom prst="rect">
            <a:avLst/>
          </a:prstGeom>
          <a:noFill/>
          <a:ln>
            <a:noFill/>
          </a:ln>
        </p:spPr>
        <p:txBody>
          <a:bodyPr anchorCtr="0" anchor="ctr" bIns="45700" lIns="91425" spcFirstLastPara="1" rIns="91425" wrap="square" tIns="45700">
            <a:normAutofit/>
          </a:bodyPr>
          <a:lstStyle/>
          <a:p>
            <a:pPr indent="457200" lvl="0" marL="0" rtl="0" algn="l">
              <a:lnSpc>
                <a:spcPct val="90000"/>
              </a:lnSpc>
              <a:spcBef>
                <a:spcPts val="0"/>
              </a:spcBef>
              <a:spcAft>
                <a:spcPts val="0"/>
              </a:spcAft>
              <a:buSzPts val="1800"/>
              <a:buNone/>
            </a:pPr>
            <a:r>
              <a:rPr lang="en-US"/>
              <a:t>Training </a:t>
            </a:r>
            <a:r>
              <a:rPr lang="en-US"/>
              <a:t>Datasets: Quality &gt; Quantity</a:t>
            </a:r>
            <a:endParaRPr/>
          </a:p>
        </p:txBody>
      </p:sp>
      <p:pic>
        <p:nvPicPr>
          <p:cNvPr id="146" name="Google Shape;146;g2820c73e7b5_3_0"/>
          <p:cNvPicPr preferRelativeResize="0"/>
          <p:nvPr/>
        </p:nvPicPr>
        <p:blipFill rotWithShape="1">
          <a:blip r:embed="rId3">
            <a:alphaModFix/>
          </a:blip>
          <a:srcRect b="0" l="0" r="0" t="0"/>
          <a:stretch/>
        </p:blipFill>
        <p:spPr>
          <a:xfrm>
            <a:off x="1905275" y="1690823"/>
            <a:ext cx="8381450" cy="4963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g280e9dd2004_2_0"/>
          <p:cNvPicPr preferRelativeResize="0"/>
          <p:nvPr/>
        </p:nvPicPr>
        <p:blipFill rotWithShape="1">
          <a:blip r:embed="rId3">
            <a:alphaModFix/>
          </a:blip>
          <a:srcRect b="0" l="0" r="0" t="0"/>
          <a:stretch/>
        </p:blipFill>
        <p:spPr>
          <a:xfrm>
            <a:off x="8037850" y="152400"/>
            <a:ext cx="3873453" cy="6553201"/>
          </a:xfrm>
          <a:prstGeom prst="rect">
            <a:avLst/>
          </a:prstGeom>
          <a:noFill/>
          <a:ln>
            <a:noFill/>
          </a:ln>
        </p:spPr>
      </p:pic>
      <p:pic>
        <p:nvPicPr>
          <p:cNvPr id="153" name="Google Shape;153;g280e9dd2004_2_0"/>
          <p:cNvPicPr preferRelativeResize="0"/>
          <p:nvPr/>
        </p:nvPicPr>
        <p:blipFill rotWithShape="1">
          <a:blip r:embed="rId4">
            <a:alphaModFix/>
          </a:blip>
          <a:srcRect b="0" l="0" r="0" t="0"/>
          <a:stretch/>
        </p:blipFill>
        <p:spPr>
          <a:xfrm>
            <a:off x="176503" y="137675"/>
            <a:ext cx="7861348" cy="2387718"/>
          </a:xfrm>
          <a:prstGeom prst="rect">
            <a:avLst/>
          </a:prstGeom>
          <a:noFill/>
          <a:ln>
            <a:noFill/>
          </a:ln>
        </p:spPr>
      </p:pic>
      <p:pic>
        <p:nvPicPr>
          <p:cNvPr id="154" name="Google Shape;154;g280e9dd2004_2_0"/>
          <p:cNvPicPr preferRelativeResize="0"/>
          <p:nvPr/>
        </p:nvPicPr>
        <p:blipFill>
          <a:blip r:embed="rId5">
            <a:alphaModFix/>
          </a:blip>
          <a:stretch>
            <a:fillRect/>
          </a:stretch>
        </p:blipFill>
        <p:spPr>
          <a:xfrm>
            <a:off x="304800" y="4687143"/>
            <a:ext cx="7733051" cy="1864829"/>
          </a:xfrm>
          <a:prstGeom prst="rect">
            <a:avLst/>
          </a:prstGeom>
          <a:noFill/>
          <a:ln>
            <a:noFill/>
          </a:ln>
        </p:spPr>
      </p:pic>
      <p:pic>
        <p:nvPicPr>
          <p:cNvPr id="155" name="Google Shape;155;g280e9dd2004_2_0"/>
          <p:cNvPicPr preferRelativeResize="0"/>
          <p:nvPr/>
        </p:nvPicPr>
        <p:blipFill>
          <a:blip r:embed="rId6">
            <a:alphaModFix/>
          </a:blip>
          <a:stretch>
            <a:fillRect/>
          </a:stretch>
        </p:blipFill>
        <p:spPr>
          <a:xfrm>
            <a:off x="1538513" y="2677793"/>
            <a:ext cx="5137322" cy="1856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2023-06-12T15:43:51Z</dcterms:created>
  <dc:creator>Jon Chun</dc:creator>
</cp:coreProperties>
</file>